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7" r:id="rId5"/>
  </p:sldMasterIdLst>
  <p:notesMasterIdLst>
    <p:notesMasterId r:id="rId218"/>
  </p:notesMasterIdLst>
  <p:handoutMasterIdLst>
    <p:handoutMasterId r:id="rId219"/>
  </p:handoutMasterIdLst>
  <p:sldIdLst>
    <p:sldId id="267" r:id="rId6"/>
    <p:sldId id="357" r:id="rId7"/>
    <p:sldId id="560" r:id="rId8"/>
    <p:sldId id="335" r:id="rId9"/>
    <p:sldId id="542" r:id="rId10"/>
    <p:sldId id="337" r:id="rId11"/>
    <p:sldId id="294" r:id="rId12"/>
    <p:sldId id="354" r:id="rId13"/>
    <p:sldId id="268" r:id="rId14"/>
    <p:sldId id="626" r:id="rId15"/>
    <p:sldId id="622" r:id="rId16"/>
    <p:sldId id="623" r:id="rId17"/>
    <p:sldId id="624" r:id="rId18"/>
    <p:sldId id="625" r:id="rId19"/>
    <p:sldId id="341" r:id="rId20"/>
    <p:sldId id="343" r:id="rId21"/>
    <p:sldId id="342" r:id="rId22"/>
    <p:sldId id="345" r:id="rId23"/>
    <p:sldId id="492" r:id="rId24"/>
    <p:sldId id="493" r:id="rId25"/>
    <p:sldId id="584" r:id="rId26"/>
    <p:sldId id="494" r:id="rId27"/>
    <p:sldId id="344" r:id="rId28"/>
    <p:sldId id="346" r:id="rId29"/>
    <p:sldId id="340" r:id="rId30"/>
    <p:sldId id="338" r:id="rId31"/>
    <p:sldId id="339" r:id="rId32"/>
    <p:sldId id="543" r:id="rId33"/>
    <p:sldId id="349" r:id="rId34"/>
    <p:sldId id="350" r:id="rId35"/>
    <p:sldId id="351" r:id="rId36"/>
    <p:sldId id="484" r:id="rId37"/>
    <p:sldId id="534" r:id="rId38"/>
    <p:sldId id="535" r:id="rId39"/>
    <p:sldId id="536" r:id="rId40"/>
    <p:sldId id="537" r:id="rId41"/>
    <p:sldId id="538" r:id="rId42"/>
    <p:sldId id="539" r:id="rId43"/>
    <p:sldId id="540" r:id="rId44"/>
    <p:sldId id="541" r:id="rId45"/>
    <p:sldId id="504" r:id="rId46"/>
    <p:sldId id="505" r:id="rId47"/>
    <p:sldId id="506" r:id="rId48"/>
    <p:sldId id="507" r:id="rId49"/>
    <p:sldId id="508" r:id="rId50"/>
    <p:sldId id="509" r:id="rId51"/>
    <p:sldId id="510" r:id="rId52"/>
    <p:sldId id="511" r:id="rId53"/>
    <p:sldId id="512" r:id="rId54"/>
    <p:sldId id="513" r:id="rId55"/>
    <p:sldId id="514" r:id="rId56"/>
    <p:sldId id="515" r:id="rId57"/>
    <p:sldId id="516" r:id="rId58"/>
    <p:sldId id="517" r:id="rId59"/>
    <p:sldId id="518" r:id="rId60"/>
    <p:sldId id="519" r:id="rId61"/>
    <p:sldId id="520" r:id="rId62"/>
    <p:sldId id="521" r:id="rId63"/>
    <p:sldId id="544" r:id="rId64"/>
    <p:sldId id="554" r:id="rId65"/>
    <p:sldId id="545" r:id="rId66"/>
    <p:sldId id="571" r:id="rId67"/>
    <p:sldId id="546" r:id="rId68"/>
    <p:sldId id="587" r:id="rId69"/>
    <p:sldId id="585" r:id="rId70"/>
    <p:sldId id="586" r:id="rId71"/>
    <p:sldId id="588" r:id="rId72"/>
    <p:sldId id="589" r:id="rId73"/>
    <p:sldId id="590" r:id="rId74"/>
    <p:sldId id="547" r:id="rId75"/>
    <p:sldId id="548" r:id="rId76"/>
    <p:sldId id="550" r:id="rId77"/>
    <p:sldId id="551" r:id="rId78"/>
    <p:sldId id="582" r:id="rId79"/>
    <p:sldId id="583" r:id="rId80"/>
    <p:sldId id="529" r:id="rId81"/>
    <p:sldId id="363" r:id="rId82"/>
    <p:sldId id="417" r:id="rId83"/>
    <p:sldId id="418" r:id="rId84"/>
    <p:sldId id="419" r:id="rId85"/>
    <p:sldId id="420" r:id="rId86"/>
    <p:sldId id="569" r:id="rId87"/>
    <p:sldId id="570" r:id="rId88"/>
    <p:sldId id="421" r:id="rId89"/>
    <p:sldId id="422" r:id="rId90"/>
    <p:sldId id="423" r:id="rId91"/>
    <p:sldId id="424" r:id="rId92"/>
    <p:sldId id="564" r:id="rId93"/>
    <p:sldId id="565" r:id="rId94"/>
    <p:sldId id="566" r:id="rId95"/>
    <p:sldId id="567" r:id="rId96"/>
    <p:sldId id="568" r:id="rId97"/>
    <p:sldId id="425" r:id="rId98"/>
    <p:sldId id="426" r:id="rId99"/>
    <p:sldId id="427" r:id="rId100"/>
    <p:sldId id="428" r:id="rId101"/>
    <p:sldId id="429" r:id="rId102"/>
    <p:sldId id="430" r:id="rId103"/>
    <p:sldId id="431" r:id="rId104"/>
    <p:sldId id="434" r:id="rId105"/>
    <p:sldId id="435" r:id="rId106"/>
    <p:sldId id="440" r:id="rId107"/>
    <p:sldId id="441" r:id="rId108"/>
    <p:sldId id="442" r:id="rId109"/>
    <p:sldId id="443" r:id="rId110"/>
    <p:sldId id="444" r:id="rId111"/>
    <p:sldId id="446" r:id="rId112"/>
    <p:sldId id="447" r:id="rId113"/>
    <p:sldId id="448" r:id="rId114"/>
    <p:sldId id="449" r:id="rId115"/>
    <p:sldId id="450" r:id="rId116"/>
    <p:sldId id="451" r:id="rId117"/>
    <p:sldId id="452" r:id="rId118"/>
    <p:sldId id="591" r:id="rId119"/>
    <p:sldId id="592" r:id="rId120"/>
    <p:sldId id="593" r:id="rId121"/>
    <p:sldId id="594" r:id="rId122"/>
    <p:sldId id="595" r:id="rId123"/>
    <p:sldId id="456" r:id="rId124"/>
    <p:sldId id="457" r:id="rId125"/>
    <p:sldId id="572" r:id="rId126"/>
    <p:sldId id="573" r:id="rId127"/>
    <p:sldId id="574" r:id="rId128"/>
    <p:sldId id="575" r:id="rId129"/>
    <p:sldId id="576" r:id="rId130"/>
    <p:sldId id="577" r:id="rId131"/>
    <p:sldId id="462" r:id="rId132"/>
    <p:sldId id="463" r:id="rId133"/>
    <p:sldId id="464" r:id="rId134"/>
    <p:sldId id="465" r:id="rId135"/>
    <p:sldId id="561" r:id="rId136"/>
    <p:sldId id="562" r:id="rId137"/>
    <p:sldId id="563" r:id="rId138"/>
    <p:sldId id="466" r:id="rId139"/>
    <p:sldId id="467" r:id="rId140"/>
    <p:sldId id="468" r:id="rId141"/>
    <p:sldId id="469" r:id="rId142"/>
    <p:sldId id="477" r:id="rId143"/>
    <p:sldId id="478" r:id="rId144"/>
    <p:sldId id="479" r:id="rId145"/>
    <p:sldId id="480" r:id="rId146"/>
    <p:sldId id="481" r:id="rId147"/>
    <p:sldId id="482" r:id="rId148"/>
    <p:sldId id="483" r:id="rId149"/>
    <p:sldId id="365" r:id="rId150"/>
    <p:sldId id="366" r:id="rId151"/>
    <p:sldId id="389" r:id="rId152"/>
    <p:sldId id="578" r:id="rId153"/>
    <p:sldId id="487" r:id="rId154"/>
    <p:sldId id="488" r:id="rId155"/>
    <p:sldId id="391" r:id="rId156"/>
    <p:sldId id="579" r:id="rId157"/>
    <p:sldId id="490" r:id="rId158"/>
    <p:sldId id="491" r:id="rId159"/>
    <p:sldId id="580" r:id="rId160"/>
    <p:sldId id="393" r:id="rId161"/>
    <p:sldId id="394" r:id="rId162"/>
    <p:sldId id="395" r:id="rId163"/>
    <p:sldId id="396" r:id="rId164"/>
    <p:sldId id="397" r:id="rId165"/>
    <p:sldId id="398" r:id="rId166"/>
    <p:sldId id="399" r:id="rId167"/>
    <p:sldId id="400" r:id="rId168"/>
    <p:sldId id="401" r:id="rId169"/>
    <p:sldId id="402" r:id="rId170"/>
    <p:sldId id="403" r:id="rId171"/>
    <p:sldId id="404" r:id="rId172"/>
    <p:sldId id="405" r:id="rId173"/>
    <p:sldId id="406" r:id="rId174"/>
    <p:sldId id="407" r:id="rId175"/>
    <p:sldId id="408" r:id="rId176"/>
    <p:sldId id="409" r:id="rId177"/>
    <p:sldId id="410" r:id="rId178"/>
    <p:sldId id="411" r:id="rId179"/>
    <p:sldId id="412" r:id="rId180"/>
    <p:sldId id="413" r:id="rId181"/>
    <p:sldId id="414" r:id="rId182"/>
    <p:sldId id="415" r:id="rId183"/>
    <p:sldId id="416" r:id="rId184"/>
    <p:sldId id="364" r:id="rId185"/>
    <p:sldId id="334" r:id="rId186"/>
    <p:sldId id="358" r:id="rId187"/>
    <p:sldId id="499" r:id="rId188"/>
    <p:sldId id="360" r:id="rId189"/>
    <p:sldId id="262" r:id="rId190"/>
    <p:sldId id="600" r:id="rId191"/>
    <p:sldId id="601" r:id="rId192"/>
    <p:sldId id="602" r:id="rId193"/>
    <p:sldId id="603" r:id="rId194"/>
    <p:sldId id="604" r:id="rId195"/>
    <p:sldId id="605" r:id="rId196"/>
    <p:sldId id="606" r:id="rId197"/>
    <p:sldId id="607" r:id="rId198"/>
    <p:sldId id="608" r:id="rId199"/>
    <p:sldId id="609" r:id="rId200"/>
    <p:sldId id="610" r:id="rId201"/>
    <p:sldId id="611" r:id="rId202"/>
    <p:sldId id="612" r:id="rId203"/>
    <p:sldId id="613" r:id="rId204"/>
    <p:sldId id="614" r:id="rId205"/>
    <p:sldId id="615" r:id="rId206"/>
    <p:sldId id="616" r:id="rId207"/>
    <p:sldId id="617" r:id="rId208"/>
    <p:sldId id="618" r:id="rId209"/>
    <p:sldId id="619" r:id="rId210"/>
    <p:sldId id="620" r:id="rId211"/>
    <p:sldId id="621" r:id="rId212"/>
    <p:sldId id="627" r:id="rId213"/>
    <p:sldId id="628" r:id="rId214"/>
    <p:sldId id="629" r:id="rId215"/>
    <p:sldId id="630" r:id="rId216"/>
    <p:sldId id="631" r:id="rId21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9480DB1E-B69A-4287-823D-37062BA25012}">
          <p14:sldIdLst>
            <p14:sldId id="267"/>
            <p14:sldId id="357"/>
            <p14:sldId id="560"/>
            <p14:sldId id="335"/>
            <p14:sldId id="542"/>
          </p14:sldIdLst>
        </p14:section>
        <p14:section name="1 Overview of the Project" id="{BB393142-1C92-4CF0-B842-2B81AFD1D3F2}">
          <p14:sldIdLst>
            <p14:sldId id="337"/>
            <p14:sldId id="294"/>
            <p14:sldId id="354"/>
            <p14:sldId id="268"/>
            <p14:sldId id="626"/>
            <p14:sldId id="622"/>
            <p14:sldId id="623"/>
            <p14:sldId id="624"/>
            <p14:sldId id="625"/>
            <p14:sldId id="341"/>
            <p14:sldId id="343"/>
            <p14:sldId id="342"/>
            <p14:sldId id="345"/>
            <p14:sldId id="492"/>
            <p14:sldId id="493"/>
            <p14:sldId id="584"/>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71"/>
            <p14:sldId id="546"/>
            <p14:sldId id="587"/>
            <p14:sldId id="585"/>
            <p14:sldId id="586"/>
            <p14:sldId id="588"/>
            <p14:sldId id="589"/>
            <p14:sldId id="590"/>
            <p14:sldId id="547"/>
            <p14:sldId id="548"/>
            <p14:sldId id="550"/>
            <p14:sldId id="551"/>
            <p14:sldId id="582"/>
            <p14:sldId id="583"/>
            <p14:sldId id="529"/>
            <p14:sldId id="363"/>
          </p14:sldIdLst>
        </p14:section>
        <p14:section name="2 Work Packages" id="{23F75B66-90E4-49DF-9BCD-F6BD9A8FAE94}">
          <p14:sldIdLst>
            <p14:sldId id="417"/>
            <p14:sldId id="418"/>
            <p14:sldId id="419"/>
            <p14:sldId id="420"/>
            <p14:sldId id="569"/>
            <p14:sldId id="570"/>
            <p14:sldId id="421"/>
            <p14:sldId id="422"/>
            <p14:sldId id="423"/>
            <p14:sldId id="424"/>
            <p14:sldId id="564"/>
            <p14:sldId id="565"/>
            <p14:sldId id="566"/>
            <p14:sldId id="567"/>
            <p14:sldId id="568"/>
            <p14:sldId id="425"/>
            <p14:sldId id="426"/>
            <p14:sldId id="427"/>
            <p14:sldId id="428"/>
            <p14:sldId id="429"/>
            <p14:sldId id="430"/>
            <p14:sldId id="431"/>
            <p14:sldId id="434"/>
            <p14:sldId id="435"/>
            <p14:sldId id="440"/>
            <p14:sldId id="441"/>
            <p14:sldId id="442"/>
            <p14:sldId id="443"/>
            <p14:sldId id="444"/>
            <p14:sldId id="446"/>
            <p14:sldId id="447"/>
            <p14:sldId id="448"/>
            <p14:sldId id="449"/>
            <p14:sldId id="450"/>
            <p14:sldId id="451"/>
            <p14:sldId id="452"/>
            <p14:sldId id="591"/>
            <p14:sldId id="592"/>
            <p14:sldId id="593"/>
            <p14:sldId id="594"/>
            <p14:sldId id="595"/>
            <p14:sldId id="456"/>
            <p14:sldId id="457"/>
            <p14:sldId id="572"/>
            <p14:sldId id="573"/>
            <p14:sldId id="574"/>
            <p14:sldId id="575"/>
            <p14:sldId id="576"/>
            <p14:sldId id="577"/>
            <p14:sldId id="462"/>
            <p14:sldId id="463"/>
            <p14:sldId id="464"/>
            <p14:sldId id="465"/>
            <p14:sldId id="561"/>
            <p14:sldId id="562"/>
            <p14:sldId id="563"/>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89"/>
            <p14:sldId id="578"/>
            <p14:sldId id="487"/>
            <p14:sldId id="488"/>
            <p14:sldId id="391"/>
            <p14:sldId id="579"/>
            <p14:sldId id="490"/>
            <p14:sldId id="491"/>
            <p14:sldId id="580"/>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7"/>
            <p14:sldId id="628"/>
            <p14:sldId id="629"/>
            <p14:sldId id="630"/>
            <p14:sldId id="6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38" autoAdjust="0"/>
  </p:normalViewPr>
  <p:slideViewPr>
    <p:cSldViewPr>
      <p:cViewPr varScale="1">
        <p:scale>
          <a:sx n="68" d="100"/>
          <a:sy n="68" d="100"/>
        </p:scale>
        <p:origin x="1956" y="6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222"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slide" Target="slides/slide212.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handoutMaster" Target="handoutMasters/handoutMaster1.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viewProps" Target="viewProp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s>
</file>

<file path=ppt/diagrams/_rels/data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image" Target="../media/image96.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image" Target="../media/image9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dirty="0" smtClean="0"/>
            <a:t>Weekly collaboration meeting: e.g. UNIT-K</a:t>
          </a:r>
          <a:r>
            <a:rPr lang="tr-TR" baseline="0" dirty="0" smtClean="0"/>
            <a:t>oçSistem</a:t>
          </a:r>
          <a:endParaRPr lang="en-US" dirty="0"/>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a:t>
          </a:r>
          <a:r>
            <a:rPr lang="tr-TR" sz="2400" dirty="0" smtClean="0"/>
            <a:t>I</a:t>
          </a:r>
          <a:r>
            <a:rPr lang="en-US" sz="2400" dirty="0" err="1" smtClean="0"/>
            <a:t>ntegration</a:t>
          </a:r>
          <a:endParaRPr lang="en-US" sz="2400" dirty="0" smtClean="0"/>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tr-TR" sz="2000" dirty="0" smtClean="0"/>
            <a:t>A suitable tool will be selected (Jenkins)</a:t>
          </a:r>
          <a:endParaRPr lang="en-US" sz="2000" dirty="0" smtClean="0"/>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tr-TR" sz="2000" dirty="0" smtClean="0"/>
            <a:t>I</a:t>
          </a:r>
          <a:r>
            <a:rPr lang="en-US" sz="2000" dirty="0" err="1" smtClean="0"/>
            <a:t>ntegrate</a:t>
          </a:r>
          <a:r>
            <a:rPr lang="en-US" sz="2000" dirty="0" smtClean="0"/>
            <a:t>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a:t>
          </a:r>
          <a:r>
            <a:rPr lang="tr-TR" dirty="0" smtClean="0"/>
            <a:t>ord</a:t>
          </a:r>
          <a:r>
            <a:rPr lang="en-US" dirty="0" smtClean="0"/>
            <a:t>-</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0DC068BE-1C4B-4093-A8D2-E45BB224DF46}" type="presOf" srcId="{5FD805AE-840B-46A7-8185-50B1E493B514}" destId="{84E162AD-861D-4555-B043-F79679CCDBDA}" srcOrd="0" destOrd="0"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565C6BC6-C393-4F3D-94F3-6FB649B70341}" type="presOf" srcId="{C730EF28-92C0-472A-AC85-16392925DCCB}" destId="{49CFC17E-D450-465A-97EF-D44067282752}" srcOrd="0" destOrd="1"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DBCBC24A-E1A5-460B-9F8B-1C64A0E2070D}" type="presOf" srcId="{D46830D8-D66A-4836-ACAD-FA9D300B5131}" destId="{49CFC17E-D450-465A-97EF-D44067282752}" srcOrd="0" destOrd="2" presId="urn:microsoft.com/office/officeart/2008/layout/VerticalCurvedList"/>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Microsoft Word Plug-in for ModelWriter</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5708">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Weekly collaboration meeting: e.g. UNIT-K</a:t>
          </a:r>
          <a:r>
            <a:rPr lang="tr-TR" sz="2000" kern="1200" baseline="0" dirty="0" smtClean="0"/>
            <a:t>oçSistem</a:t>
          </a:r>
          <a:endParaRPr lang="en-US" sz="2000" kern="1200" dirty="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tr-TR" sz="2000" kern="1200" dirty="0" smtClean="0"/>
            <a:t>A suitable tool will be selected (Jenkins)</a:t>
          </a:r>
          <a:endParaRPr lang="en-US" sz="2000" kern="1200" dirty="0" smtClean="0"/>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a:t>
          </a:r>
          <a:r>
            <a:rPr lang="tr-TR" sz="2400" kern="1200" dirty="0" smtClean="0"/>
            <a:t>I</a:t>
          </a:r>
          <a:r>
            <a:rPr lang="en-US" sz="2400" kern="1200" dirty="0" err="1" smtClean="0"/>
            <a:t>ntegration</a:t>
          </a:r>
          <a:endParaRPr lang="en-US" sz="2400" kern="1200" dirty="0" smtClean="0"/>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tr-TR" sz="2000" kern="1200" dirty="0" smtClean="0"/>
            <a:t>I</a:t>
          </a:r>
          <a:r>
            <a:rPr lang="en-US" sz="2000" kern="1200" dirty="0" err="1" smtClean="0"/>
            <a:t>ntegrate</a:t>
          </a:r>
          <a:r>
            <a:rPr lang="en-US" sz="2000" kern="1200" dirty="0" smtClean="0"/>
            <a:t>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a:t>
          </a:r>
          <a:r>
            <a:rPr lang="tr-TR" sz="2400" kern="1200" dirty="0" smtClean="0"/>
            <a:t>ord</a:t>
          </a:r>
          <a:r>
            <a:rPr lang="en-US" sz="2400" kern="1200" dirty="0" smtClean="0"/>
            <a:t>-</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551702"/>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Microsoft Word Plug-in for ModelWriter</a:t>
          </a:r>
          <a:endParaRPr lang="en-US" sz="2000" b="1" kern="1200" dirty="0"/>
        </a:p>
      </dsp:txBody>
      <dsp:txXfrm>
        <a:off x="2878665" y="584437"/>
        <a:ext cx="2633019" cy="605105"/>
      </dsp:txXfrm>
    </dsp:sp>
    <dsp:sp modelId="{C4DF09B6-29CE-4F3E-BCFC-C9F666C1F4E5}">
      <dsp:nvSpPr>
        <dsp:cNvPr id="0" name=""/>
        <dsp:cNvSpPr/>
      </dsp:nvSpPr>
      <dsp:spPr>
        <a:xfrm rot="9870942">
          <a:off x="2400963" y="1301664"/>
          <a:ext cx="594708" cy="0"/>
        </a:xfrm>
        <a:custGeom>
          <a:avLst/>
          <a:gdLst/>
          <a:ahLst/>
          <a:cxnLst/>
          <a:rect l="0" t="0" r="0" b="0"/>
          <a:pathLst>
            <a:path>
              <a:moveTo>
                <a:pt x="0" y="0"/>
              </a:moveTo>
              <a:lnTo>
                <a:pt x="59470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834216">
          <a:off x="5536813" y="1283371"/>
          <a:ext cx="519268" cy="0"/>
        </a:xfrm>
        <a:custGeom>
          <a:avLst/>
          <a:gdLst/>
          <a:ahLst/>
          <a:cxnLst/>
          <a:rect l="0" t="0" r="0" b="0"/>
          <a:pathLst>
            <a:path>
              <a:moveTo>
                <a:pt x="0" y="0"/>
              </a:moveTo>
              <a:lnTo>
                <a:pt x="51926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9-12-2015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12/9/2015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55097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23</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26</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27</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28</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30</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84</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85</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128</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157</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166</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167</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170</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195</a:t>
            </a:fld>
            <a:endParaRPr lang="de-DE" altLang="de-DE"/>
          </a:p>
        </p:txBody>
      </p:sp>
    </p:spTree>
    <p:extLst>
      <p:ext uri="{BB962C8B-B14F-4D97-AF65-F5344CB8AC3E}">
        <p14:creationId xmlns:p14="http://schemas.microsoft.com/office/powerpoint/2010/main" val="181545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200</a:t>
            </a:fld>
            <a:endParaRPr lang="en-US"/>
          </a:p>
        </p:txBody>
      </p:sp>
    </p:spTree>
    <p:extLst>
      <p:ext uri="{BB962C8B-B14F-4D97-AF65-F5344CB8AC3E}">
        <p14:creationId xmlns:p14="http://schemas.microsoft.com/office/powerpoint/2010/main" val="3553040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204</a:t>
            </a:fld>
            <a:endParaRPr lang="en-US"/>
          </a:p>
        </p:txBody>
      </p:sp>
    </p:spTree>
    <p:extLst>
      <p:ext uri="{BB962C8B-B14F-4D97-AF65-F5344CB8AC3E}">
        <p14:creationId xmlns:p14="http://schemas.microsoft.com/office/powerpoint/2010/main" val="2602203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222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1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98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11</a:t>
            </a:fld>
            <a:endParaRPr lang="de-DE" altLang="de-DE"/>
          </a:p>
        </p:txBody>
      </p:sp>
    </p:spTree>
    <p:extLst>
      <p:ext uri="{BB962C8B-B14F-4D97-AF65-F5344CB8AC3E}">
        <p14:creationId xmlns:p14="http://schemas.microsoft.com/office/powerpoint/2010/main" val="2781930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09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09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extLst>
      <p:ext uri="{BB962C8B-B14F-4D97-AF65-F5344CB8AC3E}">
        <p14:creationId xmlns:p14="http://schemas.microsoft.com/office/powerpoint/2010/main" val="2531506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76459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589024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extLst>
      <p:ext uri="{BB962C8B-B14F-4D97-AF65-F5344CB8AC3E}">
        <p14:creationId xmlns:p14="http://schemas.microsoft.com/office/powerpoint/2010/main" val="472181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82676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4217094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883689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38605593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40046342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6407922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697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276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701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7272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36163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9273625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D6819E-2BB9-42BD-8C27-2B2FF08F3B5E}" type="slidenum">
              <a:rPr kumimoji="0" lang="en-GB" sz="800" b="0" i="0" u="none" strike="noStrike" kern="1200" cap="none" spc="0" normalizeH="0" baseline="0" noProof="0" smtClean="0">
                <a:ln>
                  <a:noFill/>
                </a:ln>
                <a:solidFill>
                  <a:srgbClr val="004621"/>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dirty="0">
              <a:ln>
                <a:noFill/>
              </a:ln>
              <a:solidFill>
                <a:srgbClr val="00462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0618095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ithub.com/ModelWriter/Deliverables/issues" TargetMode="Externa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affle.io/modelwriter/deliverables" TargetMode="Externa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ModelWriter" TargetMode="External"/><Relationship Id="rId2" Type="http://schemas.openxmlformats.org/officeDocument/2006/relationships/image" Target="../media/image92.png"/><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93.png"/></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diagramQuickStyle" Target="../diagrams/quickStyle21.xml"/><Relationship Id="rId12"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21.xml"/><Relationship Id="rId11" Type="http://schemas.openxmlformats.org/officeDocument/2006/relationships/image" Target="../media/image110.png"/><Relationship Id="rId5" Type="http://schemas.openxmlformats.org/officeDocument/2006/relationships/diagramData" Target="../diagrams/data21.xml"/><Relationship Id="rId10" Type="http://schemas.openxmlformats.org/officeDocument/2006/relationships/image" Target="../media/image109.png"/><Relationship Id="rId4" Type="http://schemas.openxmlformats.org/officeDocument/2006/relationships/image" Target="../media/image108.png"/><Relationship Id="rId9" Type="http://schemas.microsoft.com/office/2007/relationships/diagramDrawing" Target="../diagrams/drawing21.xml"/></Relationships>
</file>

<file path=ppt/slides/_rels/slide1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19.png"/><Relationship Id="rId7" Type="http://schemas.openxmlformats.org/officeDocument/2006/relationships/diagramColors" Target="../diagrams/colors22.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10" Type="http://schemas.openxmlformats.org/officeDocument/2006/relationships/image" Target="../media/image121.png"/><Relationship Id="rId4" Type="http://schemas.openxmlformats.org/officeDocument/2006/relationships/diagramData" Target="../diagrams/data22.xml"/><Relationship Id="rId9" Type="http://schemas.openxmlformats.org/officeDocument/2006/relationships/image" Target="../media/image120.png"/></Relationships>
</file>

<file path=ppt/slides/_rels/slide1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20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5.jpeg"/><Relationship Id="rId7" Type="http://schemas.openxmlformats.org/officeDocument/2006/relationships/diagramData" Target="../diagrams/data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7.xml"/><Relationship Id="rId5" Type="http://schemas.openxmlformats.org/officeDocument/2006/relationships/image" Target="../media/image17.png"/><Relationship Id="rId10" Type="http://schemas.openxmlformats.org/officeDocument/2006/relationships/diagramColors" Target="../diagrams/colors7.xml"/><Relationship Id="rId4" Type="http://schemas.openxmlformats.org/officeDocument/2006/relationships/image" Target="../media/image28.jpeg"/><Relationship Id="rId9" Type="http://schemas.openxmlformats.org/officeDocument/2006/relationships/diagramQuickStyle" Target="../diagrams/quickStyle7.xml"/></Relationships>
</file>

<file path=ppt/slides/_rels/slide21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27.png"/><Relationship Id="rId7" Type="http://schemas.openxmlformats.org/officeDocument/2006/relationships/diagramData" Target="../diagrams/data8.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8.xml"/><Relationship Id="rId5" Type="http://schemas.openxmlformats.org/officeDocument/2006/relationships/image" Target="../media/image16.jpeg"/><Relationship Id="rId10" Type="http://schemas.openxmlformats.org/officeDocument/2006/relationships/diagramColors" Target="../diagrams/colors8.xml"/><Relationship Id="rId4" Type="http://schemas.openxmlformats.org/officeDocument/2006/relationships/image" Target="../media/image17.png"/><Relationship Id="rId9"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ithub.com/ModelWriter/Requirements/issues" TargetMode="Externa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affle.io/ModelWriter/Requirements"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tr-TR" sz="4800" dirty="0" smtClean="0">
                <a:solidFill>
                  <a:prstClr val="white"/>
                </a:solidFill>
              </a:rPr>
              <a:t>Industrial Use Case in Airbus</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r>
              <a:rPr lang="en-US" dirty="0">
                <a:solidFill>
                  <a:prstClr val="white"/>
                </a:solidFill>
              </a:rPr>
              <a:t>Synchronization of regulation documentation with a design rule repository</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9775817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smtClean="0"/>
              <a:t>Automatically Creation of</a:t>
            </a:r>
            <a:r>
              <a:rPr lang="fr-FR" dirty="0" smtClean="0"/>
              <a:t> </a:t>
            </a:r>
            <a:r>
              <a:rPr lang="en-US" dirty="0" smtClean="0"/>
              <a:t>Synchronization</a:t>
            </a:r>
            <a:r>
              <a:rPr lang="fr-FR" dirty="0" smtClean="0"/>
              <a:t> Links</a:t>
            </a:r>
            <a:endParaRPr lang="fr-FR" dirty="0"/>
          </a:p>
        </p:txBody>
      </p:sp>
      <p:sp>
        <p:nvSpPr>
          <p:cNvPr id="3" name="Espace réservé du contenu 2"/>
          <p:cNvSpPr>
            <a:spLocks noGrp="1"/>
          </p:cNvSpPr>
          <p:nvPr>
            <p:ph idx="1"/>
          </p:nvPr>
        </p:nvSpPr>
        <p:spPr/>
        <p:txBody>
          <a:bodyPr/>
          <a:lstStyle/>
          <a:p>
            <a:r>
              <a:rPr lang="en-US" dirty="0" smtClean="0">
                <a:solidFill>
                  <a:schemeClr val="accent1"/>
                </a:solidFill>
              </a:rPr>
              <a:t>Exact </a:t>
            </a:r>
            <a:r>
              <a:rPr lang="en-US" dirty="0">
                <a:solidFill>
                  <a:schemeClr val="accent1"/>
                </a:solidFill>
              </a:rPr>
              <a:t>matching</a:t>
            </a:r>
            <a:r>
              <a:rPr lang="en-US" dirty="0"/>
              <a:t>: identified using String matching</a:t>
            </a:r>
          </a:p>
          <a:p>
            <a:pPr lvl="1"/>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1"/>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r>
              <a:rPr lang="en-US" dirty="0">
                <a:solidFill>
                  <a:srgbClr val="00A652"/>
                </a:solidFill>
              </a:rPr>
              <a:t>Semantic matching</a:t>
            </a:r>
            <a:r>
              <a:rPr lang="en-US" dirty="0"/>
              <a:t>:  identified based on ontology and SKOS labels</a:t>
            </a:r>
          </a:p>
          <a:p>
            <a:pPr lvl="1"/>
            <a:r>
              <a:rPr lang="en-US" dirty="0"/>
              <a:t>Ex: Fixation </a:t>
            </a:r>
            <a:r>
              <a:rPr lang="en-US" dirty="0" err="1">
                <a:solidFill>
                  <a:srgbClr val="00A652"/>
                </a:solidFill>
              </a:rPr>
              <a:t>isSynonymTo</a:t>
            </a:r>
            <a:r>
              <a:rPr lang="en-US" dirty="0"/>
              <a:t> </a:t>
            </a:r>
            <a:r>
              <a:rPr lang="en-US" dirty="0">
                <a:solidFill>
                  <a:srgbClr val="000000"/>
                </a:solidFill>
              </a:rPr>
              <a:t>http://</a:t>
            </a:r>
            <a:r>
              <a:rPr lang="en-US" dirty="0" smtClean="0">
                <a:solidFill>
                  <a:srgbClr val="000000"/>
                </a:solidFill>
              </a:rPr>
              <a:t>airbus-group.installsys/component#AttachmentPoint</a:t>
            </a:r>
            <a:endParaRPr lang="en-US" dirty="0">
              <a:solidFill>
                <a:srgbClr val="000000"/>
              </a:solidFill>
            </a:endParaRPr>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EMF (Eclipse Modeling Framework)</a:t>
            </a:r>
          </a:p>
          <a:p>
            <a:pPr lvl="1"/>
            <a:r>
              <a:rPr lang="en-US" dirty="0" smtClean="0"/>
              <a:t>The EMF project is a modeling framework and code generation facility for building tools and other applications based on a structured data model</a:t>
            </a:r>
          </a:p>
          <a:p>
            <a:pPr lvl="1"/>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r>
              <a:rPr lang="en-US" dirty="0" smtClean="0"/>
              <a:t>SIRIUS</a:t>
            </a:r>
          </a:p>
          <a:p>
            <a:pPr lvl="1"/>
            <a:r>
              <a:rPr lang="en-US" dirty="0" smtClean="0"/>
              <a:t>Is an Eclipse project based 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b="1" i="1" dirty="0" smtClean="0"/>
              <a:t>Java Concepts</a:t>
            </a:r>
            <a:r>
              <a:rPr lang="en-US" dirty="0" smtClean="0"/>
              <a:t>: a list of Java identifiers (i.e., classes, interfaces, methods, etc.) related to Sirius</a:t>
            </a:r>
          </a:p>
          <a:p>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WP3 - </a:t>
            </a:r>
            <a:r>
              <a:rPr lang="en-GB" dirty="0"/>
              <a:t>Model to/from Knowledge Base Synchronization </a:t>
            </a:r>
            <a:r>
              <a:rPr lang="en-GB" dirty="0" smtClean="0"/>
              <a:t>Mechanism</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44000"/>
            <a:ext cx="6984776" cy="828000"/>
          </a:xfrm>
        </p:spPr>
        <p:txBody>
          <a:bodyPr/>
          <a:lstStyle/>
          <a:p>
            <a:r>
              <a:rPr lang="en-GB" dirty="0" smtClean="0"/>
              <a:t>SIDP</a:t>
            </a:r>
            <a:r>
              <a:rPr lang="en-GB" dirty="0"/>
              <a:t>: </a:t>
            </a:r>
            <a:r>
              <a:rPr lang="en-GB" dirty="0" smtClean="0"/>
              <a:t>System </a:t>
            </a:r>
            <a:r>
              <a:rPr lang="en-GB" dirty="0"/>
              <a:t>Installation Design </a:t>
            </a:r>
            <a:r>
              <a:rPr lang="en-GB" dirty="0" smtClean="0"/>
              <a:t>Principles</a:t>
            </a:r>
            <a:endParaRPr lang="en-GB"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6227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17182149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model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386603504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source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29327252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9471832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Synchornization:Havelsan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3416912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296984"/>
            <a:ext cx="6984777" cy="3392362"/>
          </a:xfrm>
        </p:spPr>
        <p:txBody>
          <a:bodyPr>
            <a:noAutofit/>
          </a:bodyPr>
          <a:lstStyle/>
          <a:p>
            <a:pPr lvl="0" algn="just">
              <a:lnSpc>
                <a:spcPct val="150000"/>
              </a:lnSpc>
              <a:spcBef>
                <a:spcPts val="0"/>
              </a:spcBef>
              <a:spcAft>
                <a:spcPts val="0"/>
              </a:spcAft>
            </a:pPr>
            <a:r>
              <a:rPr lang="en-US" sz="1600" dirty="0" smtClean="0">
                <a:effectLst>
                  <a:outerShdw blurRad="38100" dist="38100" dir="2700000" algn="tl">
                    <a:srgbClr val="000000">
                      <a:alpha val="43137"/>
                    </a:srgbClr>
                  </a:outerShdw>
                </a:effectLst>
              </a:rPr>
              <a:t>SIDP documents explain how to install the aircraft systems and attach them to the structure. They capitalize the best practices &amp; proven technical solutions.</a:t>
            </a:r>
            <a:r>
              <a:rPr lang="en-US" altLang="fr-FR" sz="1600" dirty="0" smtClean="0">
                <a:effectLst>
                  <a:outerShdw blurRad="38100" dist="38100" dir="2700000" algn="tl">
                    <a:srgbClr val="000000">
                      <a:alpha val="43137"/>
                    </a:srgbClr>
                  </a:outerShdw>
                </a:effectLst>
              </a:rPr>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t>
            </a:r>
            <a:r>
              <a:rPr lang="en-US" altLang="fr-FR" sz="1600" b="1" dirty="0" smtClean="0">
                <a:solidFill>
                  <a:srgbClr val="FF0000"/>
                </a:solidFill>
              </a:rPr>
              <a:t>A350 Electrical installation</a:t>
            </a:r>
            <a:r>
              <a:rPr lang="en-US" altLang="fr-FR" sz="1600" dirty="0" smtClean="0"/>
              <a:t>”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endParaRPr lang="tr-TR" sz="1600" dirty="0" smtClean="0"/>
          </a:p>
          <a:p>
            <a:pPr marL="358775" algn="just">
              <a:lnSpc>
                <a:spcPct val="150000"/>
              </a:lnSpc>
              <a:spcBef>
                <a:spcPts val="0"/>
              </a:spcBef>
            </a:pPr>
            <a:r>
              <a:rPr lang="en-US" sz="1600" dirty="0">
                <a:solidFill>
                  <a:srgbClr val="FF0000"/>
                </a:solidFill>
                <a:effectLst>
                  <a:outerShdw blurRad="38100" dist="38100" dir="2700000" algn="tl">
                    <a:srgbClr val="000000">
                      <a:alpha val="43137"/>
                    </a:srgbClr>
                  </a:outerShdw>
                </a:effectLst>
              </a:rPr>
              <a:t>In </a:t>
            </a:r>
            <a:r>
              <a:rPr lang="en-US" sz="1600" dirty="0" smtClean="0">
                <a:solidFill>
                  <a:srgbClr val="FF0000"/>
                </a:solidFill>
                <a:effectLst>
                  <a:outerShdw blurRad="38100" dist="38100" dir="2700000" algn="tl">
                    <a:srgbClr val="000000">
                      <a:alpha val="43137"/>
                    </a:srgbClr>
                  </a:outerShdw>
                </a:effectLst>
              </a:rPr>
              <a:t>industrial </a:t>
            </a:r>
            <a:r>
              <a:rPr lang="en-US" sz="1600" dirty="0">
                <a:solidFill>
                  <a:srgbClr val="FF0000"/>
                </a:solidFill>
                <a:effectLst>
                  <a:outerShdw blurRad="38100" dist="38100" dir="2700000" algn="tl">
                    <a:srgbClr val="000000">
                      <a:alpha val="43137"/>
                    </a:srgbClr>
                  </a:outerShdw>
                </a:effectLst>
              </a:rPr>
              <a:t>context </a:t>
            </a:r>
            <a:r>
              <a:rPr lang="tr-TR" sz="1600" dirty="0" smtClean="0">
                <a:solidFill>
                  <a:srgbClr val="FF0000"/>
                </a:solidFill>
                <a:effectLst>
                  <a:outerShdw blurRad="38100" dist="38100" dir="2700000" algn="tl">
                    <a:srgbClr val="000000">
                      <a:alpha val="43137"/>
                    </a:srgbClr>
                  </a:outerShdw>
                </a:effectLst>
              </a:rPr>
              <a:t>of AIRBUS, </a:t>
            </a:r>
            <a:r>
              <a:rPr lang="en-US" sz="1600" dirty="0" smtClean="0">
                <a:solidFill>
                  <a:srgbClr val="FF0000"/>
                </a:solidFill>
                <a:effectLst>
                  <a:outerShdw blurRad="38100" dist="38100" dir="2700000" algn="tl">
                    <a:srgbClr val="000000">
                      <a:alpha val="43137"/>
                    </a:srgbClr>
                  </a:outerShdw>
                </a:effectLst>
              </a:rPr>
              <a:t>SIDP </a:t>
            </a:r>
            <a:r>
              <a:rPr lang="en-US" sz="1600" dirty="0">
                <a:solidFill>
                  <a:srgbClr val="FF0000"/>
                </a:solidFill>
                <a:effectLst>
                  <a:outerShdw blurRad="38100" dist="38100" dir="2700000" algn="tl">
                    <a:srgbClr val="000000">
                      <a:alpha val="43137"/>
                    </a:srgbClr>
                  </a:outerShdw>
                </a:effectLst>
              </a:rPr>
              <a:t>are edited using MSWord</a:t>
            </a:r>
          </a:p>
          <a:p>
            <a:pPr marL="15875" lvl="0" indent="0" algn="just">
              <a:lnSpc>
                <a:spcPct val="150000"/>
              </a:lnSpc>
              <a:spcBef>
                <a:spcPts val="0"/>
              </a:spcBef>
              <a:spcAft>
                <a:spcPts val="0"/>
              </a:spcAft>
              <a:buNone/>
            </a:pPr>
            <a:endParaRPr lang="en-US" sz="1600" dirty="0" smtClean="0"/>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2908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88824981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7391788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5627111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9592" y="1556792"/>
            <a:ext cx="7404924" cy="3714266"/>
          </a:xfrm>
          <a:prstGeom prst="rect">
            <a:avLst/>
          </a:prstGeom>
        </p:spPr>
      </p:pic>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691680" y="5822404"/>
            <a:ext cx="3437255" cy="685800"/>
          </a:xfrm>
          <a:prstGeom prst="rect">
            <a:avLst/>
          </a:prstGeom>
          <a:noFill/>
          <a:ln>
            <a:noFill/>
          </a:ln>
        </p:spPr>
      </p:pic>
      <p:sp>
        <p:nvSpPr>
          <p:cNvPr id="6" name="TextBox 5"/>
          <p:cNvSpPr txBox="1"/>
          <p:nvPr/>
        </p:nvSpPr>
        <p:spPr>
          <a:xfrm>
            <a:off x="2603740" y="6268874"/>
            <a:ext cx="16131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RDF Expression</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6690105" y="3933056"/>
            <a:ext cx="15350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Semantic Web</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08476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Ontology as a service</a:t>
            </a:r>
            <a:endParaRPr lang="en-GB" dirty="0"/>
          </a:p>
        </p:txBody>
      </p:sp>
      <p:pic>
        <p:nvPicPr>
          <p:cNvPr id="6" name="Content Placeholder 5"/>
          <p:cNvPicPr>
            <a:picLocks noGrp="1" noChangeAspect="1"/>
          </p:cNvPicPr>
          <p:nvPr>
            <p:ph idx="1"/>
          </p:nvPr>
        </p:nvPicPr>
        <p:blipFill>
          <a:blip r:embed="rId2"/>
          <a:stretch>
            <a:fillRect/>
          </a:stretch>
        </p:blipFill>
        <p:spPr>
          <a:xfrm>
            <a:off x="1458119" y="1332706"/>
            <a:ext cx="6372225" cy="5038725"/>
          </a:xfrm>
          <a:prstGeom prst="rect">
            <a:avLst/>
          </a:prstGeom>
        </p:spPr>
      </p:pic>
    </p:spTree>
    <p:extLst>
      <p:ext uri="{BB962C8B-B14F-4D97-AF65-F5344CB8AC3E}">
        <p14:creationId xmlns:p14="http://schemas.microsoft.com/office/powerpoint/2010/main" val="28329864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Implemented Services</a:t>
            </a:r>
            <a:endParaRPr lang="en-GB" dirty="0"/>
          </a:p>
        </p:txBody>
      </p:sp>
      <p:sp>
        <p:nvSpPr>
          <p:cNvPr id="3" name="Content Placeholder 2"/>
          <p:cNvSpPr>
            <a:spLocks noGrp="1"/>
          </p:cNvSpPr>
          <p:nvPr>
            <p:ph idx="1"/>
          </p:nvPr>
        </p:nvSpPr>
        <p:spPr/>
        <p:txBody>
          <a:bodyPr/>
          <a:lstStyle/>
          <a:p>
            <a:r>
              <a:rPr lang="en-US" sz="2000" b="1" dirty="0" err="1"/>
              <a:t>executeQuery</a:t>
            </a:r>
            <a:r>
              <a:rPr lang="en-US" sz="2000" b="1" dirty="0"/>
              <a:t> (</a:t>
            </a:r>
            <a:r>
              <a:rPr lang="en-US" sz="2000" i="1" dirty="0"/>
              <a:t>ontology, </a:t>
            </a:r>
            <a:r>
              <a:rPr lang="en-US" sz="2000" i="1" dirty="0" err="1"/>
              <a:t>queryString</a:t>
            </a:r>
            <a:r>
              <a:rPr lang="en-US" sz="2000" b="1" dirty="0"/>
              <a:t>)</a:t>
            </a:r>
            <a:r>
              <a:rPr lang="en-US" sz="2000" dirty="0"/>
              <a:t>: Executes </a:t>
            </a:r>
            <a:r>
              <a:rPr lang="en-US" sz="2000" i="1" dirty="0" err="1"/>
              <a:t>queryString</a:t>
            </a:r>
            <a:r>
              <a:rPr lang="en-US" sz="2000" dirty="0"/>
              <a:t> (a SPARQL query) against </a:t>
            </a:r>
            <a:r>
              <a:rPr lang="en-US" sz="2000" i="1" dirty="0"/>
              <a:t>ontology</a:t>
            </a:r>
            <a:r>
              <a:rPr lang="en-US" sz="2000" dirty="0"/>
              <a:t> and returns triples. </a:t>
            </a:r>
          </a:p>
          <a:p>
            <a:r>
              <a:rPr lang="en-US" sz="2000" b="1" dirty="0" err="1"/>
              <a:t>exportFromOntology</a:t>
            </a:r>
            <a:r>
              <a:rPr lang="en-US" sz="2000" b="1" dirty="0"/>
              <a:t> (</a:t>
            </a:r>
            <a:r>
              <a:rPr lang="en-US" sz="2000" i="1" dirty="0"/>
              <a:t>ontology, </a:t>
            </a:r>
            <a:r>
              <a:rPr lang="en-US" sz="2000" i="1" dirty="0" err="1"/>
              <a:t>outputFile</a:t>
            </a:r>
            <a:r>
              <a:rPr lang="en-US" sz="2000" i="1" dirty="0"/>
              <a:t>, type</a:t>
            </a:r>
            <a:r>
              <a:rPr lang="en-US" sz="2000" b="1" dirty="0"/>
              <a:t>)</a:t>
            </a:r>
            <a:r>
              <a:rPr lang="en-US" sz="2000" dirty="0"/>
              <a:t>: Exports the content of </a:t>
            </a:r>
            <a:r>
              <a:rPr lang="en-US" sz="2000" i="1" dirty="0"/>
              <a:t>ontology</a:t>
            </a:r>
            <a:r>
              <a:rPr lang="en-US" sz="2000" dirty="0"/>
              <a:t> into </a:t>
            </a:r>
            <a:r>
              <a:rPr lang="en-US" sz="2000" i="1" dirty="0" err="1"/>
              <a:t>outFile</a:t>
            </a:r>
            <a:r>
              <a:rPr lang="en-US" sz="2000" dirty="0"/>
              <a:t> of type </a:t>
            </a:r>
            <a:r>
              <a:rPr lang="en-US" sz="2000" i="1" dirty="0" err="1"/>
              <a:t>type</a:t>
            </a:r>
            <a:r>
              <a:rPr lang="en-US" sz="2000" dirty="0"/>
              <a:t>. </a:t>
            </a:r>
            <a:r>
              <a:rPr lang="en-US" sz="2000" i="1" dirty="0"/>
              <a:t>Type</a:t>
            </a:r>
            <a:r>
              <a:rPr lang="en-US" sz="2000" dirty="0"/>
              <a:t> is either CSV or RDF. </a:t>
            </a:r>
          </a:p>
          <a:p>
            <a:r>
              <a:rPr lang="en-US" sz="2000" b="1" dirty="0" err="1"/>
              <a:t>importIntoOntology</a:t>
            </a:r>
            <a:r>
              <a:rPr lang="en-US" sz="2000" b="1" dirty="0"/>
              <a:t> (</a:t>
            </a:r>
            <a:r>
              <a:rPr lang="en-US" sz="2000" i="1" dirty="0"/>
              <a:t>ontology, </a:t>
            </a:r>
            <a:r>
              <a:rPr lang="en-US" sz="2000" i="1" dirty="0" err="1"/>
              <a:t>inputFile</a:t>
            </a:r>
            <a:r>
              <a:rPr lang="en-US" sz="2000" i="1" dirty="0"/>
              <a:t>, type</a:t>
            </a:r>
            <a:r>
              <a:rPr lang="en-US" sz="2000" b="1" dirty="0"/>
              <a:t>)</a:t>
            </a:r>
            <a:r>
              <a:rPr lang="en-US" sz="2000" dirty="0"/>
              <a:t>: Imports the content of </a:t>
            </a:r>
            <a:r>
              <a:rPr lang="en-US" sz="2000" i="1" dirty="0" err="1"/>
              <a:t>inputFile</a:t>
            </a:r>
            <a:r>
              <a:rPr lang="en-US" sz="2000" dirty="0"/>
              <a:t> of type </a:t>
            </a:r>
            <a:r>
              <a:rPr lang="en-US" sz="2000" i="1" dirty="0" err="1"/>
              <a:t>type</a:t>
            </a:r>
            <a:r>
              <a:rPr lang="en-US" sz="2000" dirty="0"/>
              <a:t> into </a:t>
            </a:r>
            <a:r>
              <a:rPr lang="en-US" sz="2000" i="1" dirty="0"/>
              <a:t>ontology</a:t>
            </a:r>
            <a:r>
              <a:rPr lang="en-US" sz="2000" dirty="0"/>
              <a:t>. </a:t>
            </a:r>
            <a:r>
              <a:rPr lang="en-US" sz="2000" i="1" dirty="0"/>
              <a:t>Type</a:t>
            </a:r>
            <a:r>
              <a:rPr lang="en-US" sz="2000" dirty="0"/>
              <a:t> is either CSV or RDF.</a:t>
            </a:r>
          </a:p>
          <a:p>
            <a:r>
              <a:rPr lang="en-US" sz="2000" b="1" dirty="0" err="1"/>
              <a:t>insertTriple</a:t>
            </a:r>
            <a:r>
              <a:rPr lang="en-US" sz="2000" b="1" dirty="0"/>
              <a:t> (</a:t>
            </a:r>
            <a:r>
              <a:rPr lang="en-US" sz="2000" i="1" dirty="0"/>
              <a:t>ontology, triple</a:t>
            </a:r>
            <a:r>
              <a:rPr lang="en-US" sz="2000" b="1" dirty="0"/>
              <a:t>)</a:t>
            </a:r>
            <a:r>
              <a:rPr lang="en-US" sz="2000" dirty="0"/>
              <a:t>: Inserts </a:t>
            </a:r>
            <a:r>
              <a:rPr lang="en-US" sz="2000" i="1" dirty="0"/>
              <a:t>triple</a:t>
            </a:r>
            <a:r>
              <a:rPr lang="en-US" sz="2000" dirty="0"/>
              <a:t> into </a:t>
            </a:r>
            <a:r>
              <a:rPr lang="en-US" sz="2000" i="1" dirty="0"/>
              <a:t>ontology</a:t>
            </a:r>
            <a:r>
              <a:rPr lang="en-US" sz="2000" dirty="0"/>
              <a:t>.</a:t>
            </a:r>
          </a:p>
          <a:p>
            <a:r>
              <a:rPr lang="en-US" sz="2000" b="1" dirty="0" err="1"/>
              <a:t>removeTriple</a:t>
            </a:r>
            <a:r>
              <a:rPr lang="en-US" sz="2000" b="1" dirty="0"/>
              <a:t> (</a:t>
            </a:r>
            <a:r>
              <a:rPr lang="en-US" sz="2000" i="1" dirty="0"/>
              <a:t>ontology, triple</a:t>
            </a:r>
            <a:r>
              <a:rPr lang="en-US" sz="2000" b="1" dirty="0"/>
              <a:t>)</a:t>
            </a:r>
            <a:r>
              <a:rPr lang="en-US" sz="2000" dirty="0"/>
              <a:t>: Deletes </a:t>
            </a:r>
            <a:r>
              <a:rPr lang="en-US" sz="2000" i="1" dirty="0"/>
              <a:t>triple</a:t>
            </a:r>
            <a:r>
              <a:rPr lang="en-US" sz="2000" dirty="0"/>
              <a:t> from </a:t>
            </a:r>
            <a:r>
              <a:rPr lang="en-US" sz="2000" i="1" dirty="0"/>
              <a:t>ontology</a:t>
            </a:r>
            <a:r>
              <a:rPr lang="en-US" sz="2000" dirty="0"/>
              <a:t>.</a:t>
            </a:r>
          </a:p>
          <a:p>
            <a:r>
              <a:rPr lang="en-US" sz="2000" b="1" dirty="0" err="1"/>
              <a:t>updateTriple</a:t>
            </a:r>
            <a:r>
              <a:rPr lang="en-US" sz="2000" b="1" dirty="0"/>
              <a:t> (</a:t>
            </a:r>
            <a:r>
              <a:rPr lang="en-US" sz="2000" i="1" dirty="0"/>
              <a:t>ontology, </a:t>
            </a:r>
            <a:r>
              <a:rPr lang="en-US" sz="2000" i="1" dirty="0" err="1"/>
              <a:t>tripleOld</a:t>
            </a:r>
            <a:r>
              <a:rPr lang="en-US" sz="2000" i="1" dirty="0"/>
              <a:t>, </a:t>
            </a:r>
            <a:r>
              <a:rPr lang="en-US" sz="2000" i="1" dirty="0" err="1"/>
              <a:t>tripleNew</a:t>
            </a:r>
            <a:r>
              <a:rPr lang="en-US" sz="2000" b="1" dirty="0"/>
              <a:t>)</a:t>
            </a:r>
            <a:r>
              <a:rPr lang="en-US" sz="2000" dirty="0"/>
              <a:t>: Changes the value of </a:t>
            </a:r>
            <a:r>
              <a:rPr lang="en-US" sz="2000" i="1" dirty="0" err="1"/>
              <a:t>tripleOld</a:t>
            </a:r>
            <a:r>
              <a:rPr lang="en-US" sz="2000" dirty="0"/>
              <a:t> as </a:t>
            </a:r>
            <a:r>
              <a:rPr lang="en-US" sz="2000" i="1" dirty="0" err="1"/>
              <a:t>tripleNew</a:t>
            </a:r>
            <a:r>
              <a:rPr lang="en-US" sz="2000" dirty="0"/>
              <a:t> in </a:t>
            </a:r>
            <a:r>
              <a:rPr lang="en-US" sz="2000" i="1" dirty="0"/>
              <a:t>ontology</a:t>
            </a:r>
            <a:r>
              <a:rPr lang="en-US" sz="2000" dirty="0" smtClean="0"/>
              <a:t>.</a:t>
            </a:r>
            <a:endParaRPr lang="en-US" sz="2000" dirty="0"/>
          </a:p>
        </p:txBody>
      </p:sp>
    </p:spTree>
    <p:extLst>
      <p:ext uri="{BB962C8B-B14F-4D97-AF65-F5344CB8AC3E}">
        <p14:creationId xmlns:p14="http://schemas.microsoft.com/office/powerpoint/2010/main" val="1355439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136517"/>
          </a:xfrm>
        </p:spPr>
        <p:txBody>
          <a:bodyPr wrap="square">
            <a:spAutoFit/>
          </a:bodyPr>
          <a:lstStyle/>
          <a:p>
            <a:pPr marL="0" indent="0">
              <a:buNone/>
            </a:pPr>
            <a:r>
              <a:rPr lang="en-US" sz="2400" dirty="0" smtClean="0">
                <a:latin typeface="+mn-lt"/>
                <a:cs typeface="+mn-cs"/>
              </a:rPr>
              <a:t>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a:t>
            </a:r>
            <a:r>
              <a:rPr lang="en-US" sz="2400" dirty="0" smtClean="0">
                <a:effectLst>
                  <a:outerShdw blurRad="38100" dist="38100" dir="2700000" algn="tl">
                    <a:srgbClr val="000000">
                      <a:alpha val="43137"/>
                    </a:srgbClr>
                  </a:outerShdw>
                </a:effectLst>
                <a:latin typeface="+mn-lt"/>
                <a:cs typeface="+mn-cs"/>
              </a:rPr>
              <a:t>updating lead times</a:t>
            </a:r>
          </a:p>
          <a:p>
            <a:pPr marL="452438"/>
            <a:endParaRPr lang="en-US" sz="1100" dirty="0" smtClean="0">
              <a:latin typeface="+mn-lt"/>
              <a:cs typeface="+mn-cs"/>
            </a:endParaRPr>
          </a:p>
          <a:p>
            <a:pPr marL="452438"/>
            <a:r>
              <a:rPr lang="en-US" sz="2400" dirty="0" smtClean="0">
                <a:solidFill>
                  <a:srgbClr val="FF0000"/>
                </a:solidFill>
                <a:latin typeface="+mn-lt"/>
                <a:cs typeface="+mn-cs"/>
              </a:rPr>
              <a:t>keep traceability with upstream regulations and requirements and downstream  design models</a:t>
            </a:r>
            <a:endParaRPr lang="en-US" sz="2400" dirty="0">
              <a:solidFill>
                <a:srgbClr val="FF0000"/>
              </a:solidFill>
              <a:latin typeface="+mn-lt"/>
              <a:cs typeface="+mn-cs"/>
            </a:endParaRPr>
          </a:p>
        </p:txBody>
      </p:sp>
    </p:spTree>
    <p:extLst>
      <p:ext uri="{BB962C8B-B14F-4D97-AF65-F5344CB8AC3E}">
        <p14:creationId xmlns:p14="http://schemas.microsoft.com/office/powerpoint/2010/main" val="39287925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smtClean="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8947188"/>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a:t>
            </a:r>
            <a:r>
              <a:rPr lang="tr-TR" dirty="0"/>
              <a:t>– GitHub</a:t>
            </a:r>
            <a:br>
              <a:rPr lang="tr-TR" dirty="0"/>
            </a:br>
            <a:r>
              <a:rPr lang="tr-TR" sz="1800" dirty="0">
                <a:hlinkClick r:id="rId2"/>
              </a:rPr>
              <a:t>https://github.com/ModelWriter/Deliverables/issues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71210"/>
            <a:ext cx="5760640" cy="5570158"/>
          </a:xfrm>
        </p:spPr>
      </p:pic>
    </p:spTree>
    <p:extLst>
      <p:ext uri="{BB962C8B-B14F-4D97-AF65-F5344CB8AC3E}">
        <p14:creationId xmlns:p14="http://schemas.microsoft.com/office/powerpoint/2010/main" val="233739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 Waffle.io</a:t>
            </a:r>
            <a:br>
              <a:rPr lang="tr-TR" dirty="0" smtClean="0"/>
            </a:br>
            <a:r>
              <a:rPr lang="tr-TR" sz="1800" dirty="0" smtClean="0">
                <a:hlinkClick r:id="rId2"/>
              </a:rPr>
              <a:t>https://waffle.io/modelwriter/deliverables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8"/>
          </a:xfrm>
        </p:spPr>
      </p:pic>
    </p:spTree>
    <p:extLst>
      <p:ext uri="{BB962C8B-B14F-4D97-AF65-F5344CB8AC3E}">
        <p14:creationId xmlns:p14="http://schemas.microsoft.com/office/powerpoint/2010/main" val="279121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40768"/>
            <a:ext cx="8532440" cy="4666178"/>
          </a:xfrm>
          <a:prstGeom prst="rect">
            <a:avLst/>
          </a:prstGeom>
        </p:spPr>
      </p:pic>
      <p:sp>
        <p:nvSpPr>
          <p:cNvPr id="2" name="Title 1"/>
          <p:cNvSpPr>
            <a:spLocks noGrp="1"/>
          </p:cNvSpPr>
          <p:nvPr>
            <p:ph type="title"/>
          </p:nvPr>
        </p:nvSpPr>
        <p:spPr/>
        <p:txBody>
          <a:bodyPr/>
          <a:lstStyle/>
          <a:p>
            <a:r>
              <a:rPr lang="tr-TR" dirty="0" smtClean="0"/>
              <a:t>Source Code Management – GitHub, EGit</a:t>
            </a:r>
            <a:br>
              <a:rPr lang="tr-TR" dirty="0" smtClean="0"/>
            </a:br>
            <a:r>
              <a:rPr lang="tr-TR" sz="1800" dirty="0" smtClean="0">
                <a:hlinkClick r:id="rId3"/>
              </a:rPr>
              <a:t>https://github.com/ModelWriter</a:t>
            </a:r>
            <a:endParaRPr lang="en-US" dirty="0"/>
          </a:p>
        </p:txBody>
      </p:sp>
      <p:pic>
        <p:nvPicPr>
          <p:cNvPr id="6" name="Picture 5"/>
          <p:cNvPicPr>
            <a:picLocks noChangeAspect="1"/>
          </p:cNvPicPr>
          <p:nvPr/>
        </p:nvPicPr>
        <p:blipFill>
          <a:blip r:embed="rId4"/>
          <a:stretch>
            <a:fillRect/>
          </a:stretch>
        </p:blipFill>
        <p:spPr>
          <a:xfrm>
            <a:off x="539552" y="1196752"/>
            <a:ext cx="5731921" cy="1196077"/>
          </a:xfrm>
          <a:prstGeom prst="rect">
            <a:avLst/>
          </a:prstGeom>
        </p:spPr>
      </p:pic>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6481" y="2132856"/>
            <a:ext cx="4985008" cy="4392488"/>
          </a:xfrm>
        </p:spPr>
      </p:pic>
    </p:spTree>
    <p:extLst>
      <p:ext uri="{BB962C8B-B14F-4D97-AF65-F5344CB8AC3E}">
        <p14:creationId xmlns:p14="http://schemas.microsoft.com/office/powerpoint/2010/main" val="214835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0511154"/>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a:t>
            </a:r>
            <a:r>
              <a:rPr lang="tr-TR" dirty="0" smtClean="0"/>
              <a:t> </a:t>
            </a:r>
            <a:r>
              <a:rPr lang="en-GB" dirty="0" smtClean="0"/>
              <a:t>regular meetings </a:t>
            </a:r>
            <a:r>
              <a:rPr lang="en-GB" dirty="0"/>
              <a:t>and </a:t>
            </a:r>
            <a:r>
              <a:rPr lang="tr-TR" dirty="0" smtClean="0"/>
              <a:t>workshops</a:t>
            </a:r>
            <a:endParaRPr lang="en-GB" dirty="0" smtClean="0"/>
          </a:p>
          <a:p>
            <a:pPr marL="625475" lvl="2" indent="0">
              <a:buNone/>
            </a:pPr>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08232873"/>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Tree>
    <p:extLst>
      <p:ext uri="{BB962C8B-B14F-4D97-AF65-F5344CB8AC3E}">
        <p14:creationId xmlns:p14="http://schemas.microsoft.com/office/powerpoint/2010/main" val="311380021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872361931"/>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4</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extLst>
                    <a:ext uri="{9D8B030D-6E8A-4147-A177-3AD203B41FA5}">
                      <a16:colId xmlns:a16="http://schemas.microsoft.com/office/drawing/2014/main" val="20000"/>
                    </a:ext>
                  </a:extLst>
                </a:gridCol>
                <a:gridCol w="6393301">
                  <a:extLst>
                    <a:ext uri="{9D8B030D-6E8A-4147-A177-3AD203B41FA5}">
                      <a16:colId xmlns:a16="http://schemas.microsoft.com/office/drawing/2014/main" val="20001"/>
                    </a:ext>
                  </a:extLst>
                </a:gridCol>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Documents of Quality Assurance Department</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extLst>
                  <a:ext uri="{0D108BD9-81ED-4DB2-BD59-A6C34878D82A}">
                    <a16:rowId xmlns:a16="http://schemas.microsoft.com/office/drawing/2014/main" val="10001"/>
                  </a:ext>
                </a:extLst>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To create faster and more accurate the forms that are used in quality control progress and trigger related forms (re-work form triggering, revision needed, approved, rejected etc.)</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Managers, Quality Measurement Specialists, Quality Control Personnel, Quality Auditors, Production Crews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control measurement units are standart </a:t>
                      </a:r>
                      <a:br>
                        <a:rPr lang="tr-TR" sz="1200" spc="0">
                          <a:effectLst/>
                        </a:rPr>
                      </a:br>
                      <a:r>
                        <a:rPr lang="tr-TR" sz="1200" spc="0">
                          <a:effectLst/>
                        </a:rPr>
                        <a:t>Rejected and Approved products forms are standart </a:t>
                      </a:r>
                      <a:br>
                        <a:rPr lang="tr-TR" sz="1200" spc="0">
                          <a:effectLst/>
                        </a:rPr>
                      </a:br>
                      <a:r>
                        <a:rPr lang="tr-TR" sz="1200" spc="0">
                          <a:effectLst/>
                        </a:rPr>
                        <a:t>Quality Certification standarts are always applied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4"/>
                  </a:ext>
                </a:extLst>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Products</a:t>
                      </a:r>
                      <a:r>
                        <a:rPr lang="tr-TR" sz="1200" spc="0" dirty="0">
                          <a:effectLst/>
                        </a:rPr>
                        <a:t> </a:t>
                      </a:r>
                      <a:r>
                        <a:rPr lang="tr-TR" sz="1200" spc="0" dirty="0" err="1">
                          <a:effectLst/>
                        </a:rPr>
                        <a:t>information</a:t>
                      </a:r>
                      <a:r>
                        <a:rPr lang="tr-TR" sz="1200" spc="0" dirty="0">
                          <a:effectLst/>
                        </a:rPr>
                        <a:t> </a:t>
                      </a:r>
                      <a:r>
                        <a:rPr lang="tr-TR" sz="1200" spc="0" dirty="0" err="1">
                          <a:effectLst/>
                        </a:rPr>
                        <a:t>forms</a:t>
                      </a:r>
                      <a:r>
                        <a:rPr lang="tr-TR" sz="1200" spc="0" dirty="0">
                          <a:effectLst/>
                        </a:rPr>
                        <a:t> </a:t>
                      </a:r>
                      <a:r>
                        <a:rPr lang="tr-TR" sz="1200" spc="0" dirty="0" err="1">
                          <a:effectLst/>
                        </a:rPr>
                        <a:t>are</a:t>
                      </a:r>
                      <a:r>
                        <a:rPr lang="tr-TR" sz="1200" spc="0" dirty="0">
                          <a:effectLst/>
                        </a:rPr>
                        <a:t> </a:t>
                      </a:r>
                      <a:r>
                        <a:rPr lang="tr-TR" sz="1200" spc="0" dirty="0" err="1">
                          <a:effectLst/>
                        </a:rPr>
                        <a:t>created</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product</a:t>
                      </a:r>
                      <a:r>
                        <a:rPr lang="tr-TR" sz="1200" spc="0" dirty="0">
                          <a:effectLst/>
                        </a:rPr>
                        <a:t> </a:t>
                      </a:r>
                      <a:r>
                        <a:rPr lang="tr-TR" sz="1200" spc="0" dirty="0" err="1">
                          <a:effectLst/>
                        </a:rPr>
                        <a:t>information</a:t>
                      </a:r>
                      <a:r>
                        <a:rPr lang="tr-TR" sz="1200" spc="0" dirty="0">
                          <a:effectLst/>
                        </a:rPr>
                        <a:t> </a:t>
                      </a:r>
                      <a:r>
                        <a:rPr lang="tr-TR" sz="1200" spc="0" dirty="0" err="1">
                          <a:effectLst/>
                        </a:rPr>
                        <a:t>comes</a:t>
                      </a:r>
                      <a:r>
                        <a:rPr lang="tr-TR" sz="1200" spc="0" dirty="0">
                          <a:effectLst/>
                        </a:rPr>
                        <a:t> </a:t>
                      </a:r>
                      <a:r>
                        <a:rPr lang="tr-TR" sz="1200" spc="0" dirty="0" err="1">
                          <a:effectLst/>
                        </a:rPr>
                        <a:t>from</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Products</a:t>
                      </a:r>
                      <a:r>
                        <a:rPr lang="tr-TR" sz="1200" spc="0" dirty="0">
                          <a:effectLst/>
                        </a:rPr>
                        <a:t> </a:t>
                      </a:r>
                      <a:r>
                        <a:rPr lang="tr-TR" sz="1200" spc="0" dirty="0" err="1">
                          <a:effectLst/>
                        </a:rPr>
                        <a:t>are</a:t>
                      </a:r>
                      <a:r>
                        <a:rPr lang="tr-TR" sz="1200" spc="0" dirty="0">
                          <a:effectLst/>
                        </a:rPr>
                        <a:t> </a:t>
                      </a:r>
                      <a:r>
                        <a:rPr lang="tr-TR" sz="1200" spc="0" dirty="0" err="1">
                          <a:effectLst/>
                        </a:rPr>
                        <a:t>measured</a:t>
                      </a:r>
                      <a:r>
                        <a:rPr lang="tr-TR" sz="1200" spc="0" dirty="0">
                          <a:effectLst/>
                        </a:rPr>
                        <a:t> </a:t>
                      </a:r>
                      <a:r>
                        <a:rPr lang="tr-TR" sz="1200" spc="0" dirty="0" err="1">
                          <a:effectLst/>
                        </a:rPr>
                        <a:t>by</a:t>
                      </a:r>
                      <a:r>
                        <a:rPr lang="tr-TR" sz="1200" spc="0" dirty="0">
                          <a:effectLst/>
                        </a:rPr>
                        <a:t> </a:t>
                      </a:r>
                      <a:r>
                        <a:rPr lang="tr-TR" sz="1200" spc="0" dirty="0" err="1">
                          <a:effectLst/>
                        </a:rPr>
                        <a:t>quality</a:t>
                      </a:r>
                      <a:r>
                        <a:rPr lang="tr-TR" sz="1200" spc="0" dirty="0">
                          <a:effectLst/>
                        </a:rPr>
                        <a:t> </a:t>
                      </a:r>
                      <a:r>
                        <a:rPr lang="tr-TR" sz="1200" spc="0" dirty="0" err="1">
                          <a:effectLst/>
                        </a:rPr>
                        <a:t>control</a:t>
                      </a:r>
                      <a:r>
                        <a:rPr lang="tr-TR" sz="1200" spc="0" dirty="0">
                          <a:effectLst/>
                        </a:rPr>
                        <a:t> </a:t>
                      </a:r>
                      <a:r>
                        <a:rPr lang="tr-TR" sz="1200" spc="0" dirty="0" err="1">
                          <a:effectLst/>
                        </a:rPr>
                        <a:t>department</a:t>
                      </a:r>
                      <a:r>
                        <a:rPr lang="tr-TR" sz="1200" spc="0" dirty="0">
                          <a:effectLst/>
                        </a:rPr>
                        <a:t> </a:t>
                      </a:r>
                      <a:r>
                        <a:rPr lang="tr-TR" sz="1200" spc="0" dirty="0" err="1">
                          <a:effectLst/>
                        </a:rPr>
                        <a:t>authorised</a:t>
                      </a:r>
                      <a:r>
                        <a:rPr lang="tr-TR" sz="1200" spc="0" dirty="0">
                          <a:effectLst/>
                        </a:rPr>
                        <a:t> </a:t>
                      </a:r>
                      <a:r>
                        <a:rPr lang="tr-TR" sz="1200" spc="0" dirty="0" err="1">
                          <a:effectLst/>
                        </a:rPr>
                        <a:t>personnels</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standarts</a:t>
                      </a:r>
                      <a:r>
                        <a:rPr lang="tr-TR" sz="1200" spc="0" dirty="0">
                          <a:effectLst/>
                        </a:rPr>
                        <a:t/>
                      </a:r>
                      <a:br>
                        <a:rPr lang="tr-TR" sz="1200" spc="0" dirty="0">
                          <a:effectLst/>
                        </a:rPr>
                      </a:br>
                      <a:r>
                        <a:rPr lang="tr-TR" sz="1200" spc="0" dirty="0" err="1">
                          <a:effectLst/>
                        </a:rPr>
                        <a:t>To</a:t>
                      </a:r>
                      <a:r>
                        <a:rPr lang="tr-TR" sz="1200" spc="0" dirty="0">
                          <a:effectLst/>
                        </a:rPr>
                        <a:t> </a:t>
                      </a:r>
                      <a:r>
                        <a:rPr lang="tr-TR" sz="1200" spc="0" dirty="0" err="1">
                          <a:effectLst/>
                        </a:rPr>
                        <a:t>decide</a:t>
                      </a:r>
                      <a:r>
                        <a:rPr lang="tr-TR" sz="1200" spc="0" dirty="0">
                          <a:effectLst/>
                        </a:rPr>
                        <a:t> </a:t>
                      </a:r>
                      <a:r>
                        <a:rPr lang="tr-TR" sz="1200" spc="0" dirty="0" err="1">
                          <a:effectLst/>
                        </a:rPr>
                        <a:t>product</a:t>
                      </a:r>
                      <a:r>
                        <a:rPr lang="tr-TR" sz="1200" spc="0" dirty="0">
                          <a:effectLst/>
                        </a:rPr>
                        <a:t> is standart </a:t>
                      </a:r>
                      <a:r>
                        <a:rPr lang="tr-TR" sz="1200" spc="0" dirty="0" err="1">
                          <a:effectLst/>
                        </a:rPr>
                        <a:t>or</a:t>
                      </a:r>
                      <a:r>
                        <a:rPr lang="tr-TR" sz="1200" spc="0" dirty="0">
                          <a:effectLst/>
                        </a:rPr>
                        <a:t> not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measurement</a:t>
                      </a:r>
                      <a:r>
                        <a:rPr lang="tr-TR" sz="1200" spc="0" dirty="0">
                          <a:effectLst/>
                        </a:rPr>
                        <a:t> </a:t>
                      </a:r>
                      <a:r>
                        <a:rPr lang="tr-TR" sz="1200" spc="0" dirty="0" err="1">
                          <a:effectLst/>
                        </a:rPr>
                        <a:t>report</a:t>
                      </a:r>
                      <a:r>
                        <a:rPr lang="tr-TR" sz="1200" spc="0" dirty="0">
                          <a:effectLst/>
                        </a:rPr>
                        <a:t> </a:t>
                      </a:r>
                      <a:br>
                        <a:rPr lang="tr-TR" sz="1200" spc="0" dirty="0">
                          <a:effectLst/>
                        </a:rPr>
                      </a:br>
                      <a:r>
                        <a:rPr lang="tr-TR" sz="1200" spc="0" dirty="0">
                          <a:effectLst/>
                        </a:rPr>
                        <a:t>Product </a:t>
                      </a:r>
                      <a:r>
                        <a:rPr lang="tr-TR" sz="1200" spc="0" dirty="0" err="1">
                          <a:effectLst/>
                        </a:rPr>
                        <a:t>would</a:t>
                      </a:r>
                      <a:r>
                        <a:rPr lang="tr-TR" sz="1200" spc="0" dirty="0">
                          <a:effectLst/>
                        </a:rPr>
                        <a:t> be sent </a:t>
                      </a:r>
                      <a:r>
                        <a:rPr lang="tr-TR" sz="1200" spc="0" dirty="0" err="1">
                          <a:effectLst/>
                        </a:rPr>
                        <a:t>rejected</a:t>
                      </a:r>
                      <a:r>
                        <a:rPr lang="tr-TR" sz="1200" spc="0" dirty="0">
                          <a:effectLst/>
                        </a:rPr>
                        <a:t> </a:t>
                      </a:r>
                      <a:r>
                        <a:rPr lang="tr-TR" sz="1200" spc="0" dirty="0" err="1">
                          <a:effectLst/>
                        </a:rPr>
                        <a:t>products</a:t>
                      </a:r>
                      <a:r>
                        <a:rPr lang="tr-TR" sz="1200" spc="0" dirty="0">
                          <a:effectLst/>
                        </a:rPr>
                        <a:t> </a:t>
                      </a:r>
                      <a:r>
                        <a:rPr lang="tr-TR" sz="1200" spc="0" dirty="0" err="1">
                          <a:effectLst/>
                        </a:rPr>
                        <a:t>section</a:t>
                      </a:r>
                      <a:r>
                        <a:rPr lang="tr-TR" sz="1200" spc="0" dirty="0">
                          <a:effectLst/>
                        </a:rPr>
                        <a:t> </a:t>
                      </a:r>
                      <a:r>
                        <a:rPr lang="tr-TR" sz="1200" spc="0" dirty="0" err="1">
                          <a:effectLst/>
                        </a:rPr>
                        <a:t>if</a:t>
                      </a:r>
                      <a:r>
                        <a:rPr lang="tr-TR" sz="1200" spc="0" dirty="0">
                          <a:effectLst/>
                        </a:rPr>
                        <a:t> </a:t>
                      </a:r>
                      <a:r>
                        <a:rPr lang="tr-TR" sz="1200" spc="0" dirty="0" err="1">
                          <a:effectLst/>
                        </a:rPr>
                        <a:t>its</a:t>
                      </a:r>
                      <a:r>
                        <a:rPr lang="tr-TR" sz="1200" spc="0" dirty="0">
                          <a:effectLst/>
                        </a:rPr>
                        <a:t> </a:t>
                      </a:r>
                      <a:r>
                        <a:rPr lang="tr-TR" sz="1200" spc="0" dirty="0" err="1">
                          <a:effectLst/>
                        </a:rPr>
                        <a:t>measures</a:t>
                      </a:r>
                      <a:r>
                        <a:rPr lang="tr-TR" sz="1200" spc="0" dirty="0">
                          <a:effectLst/>
                        </a:rPr>
                        <a:t> </a:t>
                      </a:r>
                      <a:r>
                        <a:rPr lang="tr-TR" sz="1200" spc="0" dirty="0" err="1">
                          <a:effectLst/>
                        </a:rPr>
                        <a:t>are</a:t>
                      </a:r>
                      <a:r>
                        <a:rPr lang="tr-TR" sz="1200" spc="0" dirty="0">
                          <a:effectLst/>
                        </a:rPr>
                        <a:t> </a:t>
                      </a:r>
                      <a:r>
                        <a:rPr lang="tr-TR" sz="1200" spc="0" dirty="0" err="1">
                          <a:effectLst/>
                        </a:rPr>
                        <a:t>out</a:t>
                      </a:r>
                      <a:r>
                        <a:rPr lang="tr-TR" sz="1200" spc="0" dirty="0">
                          <a:effectLst/>
                        </a:rPr>
                        <a:t> of </a:t>
                      </a:r>
                      <a:r>
                        <a:rPr lang="tr-TR" sz="1200" spc="0" dirty="0" err="1">
                          <a:effectLst/>
                        </a:rPr>
                        <a:t>standarts</a:t>
                      </a:r>
                      <a:r>
                        <a:rPr lang="tr-TR" sz="1200" spc="0" dirty="0">
                          <a:effectLst/>
                        </a:rPr>
                        <a:t> </a:t>
                      </a:r>
                      <a:br>
                        <a:rPr lang="tr-TR" sz="1200" spc="0" dirty="0">
                          <a:effectLst/>
                        </a:rPr>
                      </a:br>
                      <a:r>
                        <a:rPr lang="tr-TR" sz="1200" spc="0" dirty="0">
                          <a:effectLst/>
                        </a:rPr>
                        <a:t>ModelWriter </a:t>
                      </a:r>
                      <a:r>
                        <a:rPr lang="tr-TR" sz="1200" spc="0" dirty="0" err="1">
                          <a:effectLst/>
                        </a:rPr>
                        <a:t>system</a:t>
                      </a:r>
                      <a:r>
                        <a:rPr lang="tr-TR" sz="1200" spc="0" dirty="0">
                          <a:effectLst/>
                        </a:rPr>
                        <a:t> is </a:t>
                      </a:r>
                      <a:r>
                        <a:rPr lang="tr-TR" sz="1200" spc="0" dirty="0" err="1">
                          <a:effectLst/>
                        </a:rPr>
                        <a:t>created</a:t>
                      </a:r>
                      <a:r>
                        <a:rPr lang="tr-TR" sz="1200" spc="0" dirty="0">
                          <a:effectLst/>
                        </a:rPr>
                        <a:t> </a:t>
                      </a:r>
                      <a:r>
                        <a:rPr lang="tr-TR" sz="1200" spc="0" dirty="0" err="1">
                          <a:effectLst/>
                        </a:rPr>
                        <a:t>Rejected</a:t>
                      </a:r>
                      <a:r>
                        <a:rPr lang="tr-TR" sz="1200" spc="0" dirty="0">
                          <a:effectLst/>
                        </a:rPr>
                        <a:t> Product </a:t>
                      </a:r>
                      <a:r>
                        <a:rPr lang="tr-TR" sz="1200" spc="0" dirty="0" err="1">
                          <a:effectLst/>
                        </a:rPr>
                        <a:t>Quality</a:t>
                      </a:r>
                      <a:r>
                        <a:rPr lang="tr-TR" sz="1200" spc="0" dirty="0">
                          <a:effectLst/>
                        </a:rPr>
                        <a:t> Form </a:t>
                      </a:r>
                      <a:br>
                        <a:rPr lang="tr-TR" sz="1200" spc="0" dirty="0">
                          <a:effectLst/>
                        </a:rPr>
                      </a:br>
                      <a:r>
                        <a:rPr lang="tr-TR" sz="1200" spc="0" dirty="0">
                          <a:effectLst/>
                        </a:rPr>
                        <a:t>Else </a:t>
                      </a:r>
                      <a:r>
                        <a:rPr lang="tr-TR" sz="1200" spc="0" dirty="0" err="1">
                          <a:effectLst/>
                        </a:rPr>
                        <a:t>Approved</a:t>
                      </a:r>
                      <a:r>
                        <a:rPr lang="tr-TR" sz="1200" spc="0" dirty="0">
                          <a:effectLst/>
                        </a:rPr>
                        <a:t> Product </a:t>
                      </a:r>
                      <a:r>
                        <a:rPr lang="tr-TR" sz="1200" spc="0" dirty="0" err="1">
                          <a:effectLst/>
                        </a:rPr>
                        <a:t>Quality</a:t>
                      </a:r>
                      <a:r>
                        <a:rPr lang="tr-TR" sz="1200" spc="0" dirty="0">
                          <a:effectLst/>
                        </a:rPr>
                        <a:t> Form is </a:t>
                      </a:r>
                      <a:r>
                        <a:rPr lang="tr-TR" sz="1200" spc="0" dirty="0" err="1">
                          <a:effectLst/>
                        </a:rPr>
                        <a:t>created</a:t>
                      </a:r>
                      <a:r>
                        <a:rPr lang="tr-TR" sz="1200" spc="0" dirty="0">
                          <a:effectLst/>
                        </a:rPr>
                        <a:t> </a:t>
                      </a:r>
                      <a:r>
                        <a:rPr lang="tr-TR" sz="1200" spc="0" dirty="0" err="1">
                          <a:effectLst/>
                        </a:rPr>
                        <a:t>by</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Approved</a:t>
                      </a:r>
                      <a:r>
                        <a:rPr lang="tr-TR" sz="1200" spc="0" dirty="0">
                          <a:effectLst/>
                        </a:rPr>
                        <a:t> </a:t>
                      </a:r>
                      <a:r>
                        <a:rPr lang="tr-TR" sz="1200" spc="0" dirty="0" err="1">
                          <a:effectLst/>
                        </a:rPr>
                        <a:t>products</a:t>
                      </a:r>
                      <a:r>
                        <a:rPr lang="tr-TR" sz="1200" spc="0" dirty="0">
                          <a:effectLst/>
                        </a:rPr>
                        <a:t> </a:t>
                      </a:r>
                      <a:r>
                        <a:rPr lang="tr-TR" sz="1200" spc="0" dirty="0" err="1">
                          <a:effectLst/>
                        </a:rPr>
                        <a:t>are</a:t>
                      </a:r>
                      <a:r>
                        <a:rPr lang="tr-TR" sz="1200" spc="0" dirty="0">
                          <a:effectLst/>
                        </a:rPr>
                        <a:t> sent </a:t>
                      </a:r>
                      <a:r>
                        <a:rPr lang="tr-TR" sz="1200" spc="0" dirty="0" err="1">
                          <a:effectLst/>
                        </a:rPr>
                        <a:t>to</a:t>
                      </a:r>
                      <a:r>
                        <a:rPr lang="tr-TR" sz="1200" spc="0" dirty="0">
                          <a:effectLst/>
                        </a:rPr>
                        <a:t> </a:t>
                      </a:r>
                      <a:r>
                        <a:rPr lang="tr-TR" sz="1200" spc="0" dirty="0" err="1">
                          <a:effectLst/>
                        </a:rPr>
                        <a:t>warehouse</a:t>
                      </a:r>
                      <a:r>
                        <a:rPr lang="tr-TR" sz="1200" spc="0" dirty="0">
                          <a:effectLst/>
                        </a:rPr>
                        <a:t> as </a:t>
                      </a:r>
                      <a:r>
                        <a:rPr lang="tr-TR" sz="1200" spc="0" dirty="0" err="1">
                          <a:effectLst/>
                        </a:rPr>
                        <a:t>accepted</a:t>
                      </a:r>
                      <a:r>
                        <a:rPr lang="tr-TR" sz="1200" spc="0" dirty="0">
                          <a:effectLst/>
                        </a:rPr>
                        <a:t> </a:t>
                      </a:r>
                      <a:r>
                        <a:rPr lang="tr-TR" sz="1200" spc="0" dirty="0" err="1">
                          <a:effectLst/>
                        </a:rPr>
                        <a:t>products</a:t>
                      </a:r>
                      <a:r>
                        <a:rPr lang="tr-TR" sz="1200" spc="0" dirty="0">
                          <a:effectLst/>
                        </a:rPr>
                        <a:t>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5"/>
                  </a:ext>
                </a:extLst>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If rejected products' measurement out of range in rework standarts, it means cannot be applied rework on this product, it returns to scrap. Then it should be sent wasteland.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6"/>
                  </a:ext>
                </a:extLst>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Standartising</a:t>
                      </a:r>
                      <a:r>
                        <a:rPr lang="tr-TR" sz="1200" spc="0" dirty="0">
                          <a:effectLst/>
                        </a:rPr>
                        <a:t> form </a:t>
                      </a:r>
                      <a:r>
                        <a:rPr lang="tr-TR" sz="1200" spc="0" dirty="0" err="1">
                          <a:effectLst/>
                        </a:rPr>
                        <a:t>designs</a:t>
                      </a:r>
                      <a:r>
                        <a:rPr lang="tr-TR" sz="1200" spc="0" dirty="0">
                          <a:effectLst/>
                        </a:rPr>
                        <a:t> is hard </a:t>
                      </a:r>
                      <a:r>
                        <a:rPr lang="tr-TR" sz="1200" spc="0" dirty="0" err="1">
                          <a:effectLst/>
                        </a:rPr>
                        <a:t>because</a:t>
                      </a:r>
                      <a:r>
                        <a:rPr lang="tr-TR" sz="1200" spc="0" dirty="0">
                          <a:effectLst/>
                        </a:rPr>
                        <a:t> of </a:t>
                      </a:r>
                      <a:r>
                        <a:rPr lang="tr-TR" sz="1200" spc="0" dirty="0" err="1">
                          <a:effectLst/>
                        </a:rPr>
                        <a:t>all</a:t>
                      </a:r>
                      <a:r>
                        <a:rPr lang="tr-TR" sz="1200" spc="0" dirty="0">
                          <a:effectLst/>
                        </a:rPr>
                        <a:t> </a:t>
                      </a:r>
                      <a:r>
                        <a:rPr lang="tr-TR" sz="1200" spc="0" dirty="0" err="1">
                          <a:effectLst/>
                        </a:rPr>
                        <a:t>customers</a:t>
                      </a:r>
                      <a:r>
                        <a:rPr lang="tr-TR" sz="1200" spc="0" dirty="0">
                          <a:effectLst/>
                        </a:rPr>
                        <a:t> </a:t>
                      </a:r>
                      <a:r>
                        <a:rPr lang="tr-TR" sz="1200" spc="0" dirty="0" err="1">
                          <a:effectLst/>
                        </a:rPr>
                        <a:t>have</a:t>
                      </a:r>
                      <a:r>
                        <a:rPr lang="tr-TR" sz="1200" spc="0" dirty="0">
                          <a:effectLst/>
                        </a:rPr>
                        <a:t> </a:t>
                      </a:r>
                      <a:r>
                        <a:rPr lang="tr-TR" sz="1200" spc="0" dirty="0" err="1">
                          <a:effectLst/>
                        </a:rPr>
                        <a:t>their</a:t>
                      </a:r>
                      <a:r>
                        <a:rPr lang="tr-TR" sz="1200" spc="0" dirty="0">
                          <a:effectLst/>
                        </a:rPr>
                        <a:t> </a:t>
                      </a:r>
                      <a:r>
                        <a:rPr lang="tr-TR" sz="1200" spc="0" dirty="0" err="1">
                          <a:effectLst/>
                        </a:rPr>
                        <a:t>own</a:t>
                      </a:r>
                      <a:r>
                        <a:rPr lang="tr-TR" sz="1200" spc="0" dirty="0">
                          <a:effectLst/>
                        </a:rPr>
                        <a:t> </a:t>
                      </a:r>
                      <a:r>
                        <a:rPr lang="tr-TR" sz="1200" spc="0" dirty="0" err="1">
                          <a:effectLst/>
                        </a:rPr>
                        <a:t>unique</a:t>
                      </a:r>
                      <a:r>
                        <a:rPr lang="tr-TR" sz="1200" spc="0" dirty="0">
                          <a:effectLst/>
                        </a:rPr>
                        <a:t> </a:t>
                      </a:r>
                      <a:r>
                        <a:rPr lang="tr-TR" sz="1200" spc="0" dirty="0" err="1">
                          <a:effectLst/>
                        </a:rPr>
                        <a:t>reporting</a:t>
                      </a:r>
                      <a:r>
                        <a:rPr lang="tr-TR" sz="1200" spc="0" dirty="0">
                          <a:effectLst/>
                        </a:rPr>
                        <a:t> </a:t>
                      </a:r>
                      <a:r>
                        <a:rPr lang="tr-TR" sz="1200" spc="0" dirty="0" err="1">
                          <a:effectLst/>
                        </a:rPr>
                        <a:t>tools</a:t>
                      </a:r>
                      <a:r>
                        <a:rPr lang="tr-TR" sz="1200" spc="0" dirty="0">
                          <a:effectLst/>
                        </a:rPr>
                        <a:t>/</a:t>
                      </a:r>
                      <a:r>
                        <a:rPr lang="tr-TR" sz="1200" spc="0" dirty="0" err="1">
                          <a:effectLst/>
                        </a:rPr>
                        <a:t>formats</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431559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769013023"/>
              </p:ext>
            </p:extLst>
          </p:nvPr>
        </p:nvGraphicFramePr>
        <p:xfrm>
          <a:off x="539552" y="1124743"/>
          <a:ext cx="7992888" cy="5328592"/>
        </p:xfrm>
        <a:graphic>
          <a:graphicData uri="http://schemas.openxmlformats.org/drawingml/2006/table">
            <a:tbl>
              <a:tblPr firstRow="1" firstCol="1" bandRow="1">
                <a:tableStyleId>{5C22544A-7EE6-4342-B048-85BDC9FD1C3A}</a:tableStyleId>
              </a:tblPr>
              <a:tblGrid>
                <a:gridCol w="1360585">
                  <a:extLst>
                    <a:ext uri="{9D8B030D-6E8A-4147-A177-3AD203B41FA5}">
                      <a16:colId xmlns:a16="http://schemas.microsoft.com/office/drawing/2014/main" val="20000"/>
                    </a:ext>
                  </a:extLst>
                </a:gridCol>
                <a:gridCol w="6632303">
                  <a:extLst>
                    <a:ext uri="{9D8B030D-6E8A-4147-A177-3AD203B41FA5}">
                      <a16:colId xmlns:a16="http://schemas.microsoft.com/office/drawing/2014/main" val="20001"/>
                    </a:ext>
                  </a:extLst>
                </a:gridCol>
              </a:tblGrid>
              <a:tr h="189465">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Non-Disclosure Agreements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189465">
                <a:tc>
                  <a:txBody>
                    <a:bodyPr/>
                    <a:lstStyle/>
                    <a:p>
                      <a:pPr>
                        <a:lnSpc>
                          <a:spcPct val="120000"/>
                        </a:lnSpc>
                        <a:spcAft>
                          <a:spcPts val="0"/>
                        </a:spcAft>
                      </a:pPr>
                      <a:r>
                        <a:rPr lang="tr-TR" sz="1000" spc="0">
                          <a:effectLst/>
                        </a:rPr>
                        <a:t>Version</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V1.0.0 dated 15-Nov-2014</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2632467">
                <a:tc>
                  <a:txBody>
                    <a:bodyPr/>
                    <a:lstStyle/>
                    <a:p>
                      <a:pPr>
                        <a:lnSpc>
                          <a:spcPct val="120000"/>
                        </a:lnSpc>
                        <a:spcAft>
                          <a:spcPts val="0"/>
                        </a:spcAft>
                      </a:pPr>
                      <a:r>
                        <a:rPr lang="tr-TR" sz="1000" spc="0" dirty="0" err="1">
                          <a:effectLst/>
                        </a:rPr>
                        <a:t>Description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Non-Disclosure</a:t>
                      </a:r>
                      <a:r>
                        <a:rPr lang="tr-TR" sz="1000" spc="0" dirty="0">
                          <a:effectLst/>
                        </a:rPr>
                        <a:t> </a:t>
                      </a:r>
                      <a:r>
                        <a:rPr lang="tr-TR" sz="1000" spc="0" dirty="0" err="1">
                          <a:effectLst/>
                        </a:rPr>
                        <a:t>Agreement</a:t>
                      </a:r>
                      <a:r>
                        <a:rPr lang="tr-TR" sz="1000" spc="0" dirty="0">
                          <a:effectLst/>
                        </a:rPr>
                        <a:t> (NDA), </a:t>
                      </a:r>
                      <a:r>
                        <a:rPr lang="tr-TR" sz="1000" spc="0" dirty="0" err="1">
                          <a:effectLst/>
                        </a:rPr>
                        <a:t>also</a:t>
                      </a:r>
                      <a:r>
                        <a:rPr lang="tr-TR" sz="1000" spc="0" dirty="0">
                          <a:effectLst/>
                        </a:rPr>
                        <a:t> </a:t>
                      </a:r>
                      <a:r>
                        <a:rPr lang="tr-TR" sz="1000" spc="0" dirty="0" err="1">
                          <a:effectLst/>
                        </a:rPr>
                        <a:t>known</a:t>
                      </a:r>
                      <a:r>
                        <a:rPr lang="tr-TR" sz="1000" spc="0" dirty="0">
                          <a:effectLst/>
                        </a:rPr>
                        <a:t> as a </a:t>
                      </a:r>
                      <a:r>
                        <a:rPr lang="tr-TR" sz="1000" spc="0" dirty="0" err="1">
                          <a:effectLst/>
                        </a:rPr>
                        <a:t>confidentiality</a:t>
                      </a:r>
                      <a:r>
                        <a:rPr lang="tr-TR" sz="1000" spc="0" dirty="0">
                          <a:effectLst/>
                        </a:rPr>
                        <a:t> </a:t>
                      </a:r>
                      <a:r>
                        <a:rPr lang="tr-TR" sz="1000" spc="0" dirty="0" err="1">
                          <a:effectLst/>
                        </a:rPr>
                        <a:t>agreement</a:t>
                      </a:r>
                      <a:r>
                        <a:rPr lang="tr-TR" sz="1000" spc="0" dirty="0">
                          <a:effectLst/>
                        </a:rPr>
                        <a:t> (CA), </a:t>
                      </a:r>
                      <a:r>
                        <a:rPr lang="tr-TR" sz="1000" spc="0" dirty="0" err="1">
                          <a:effectLst/>
                        </a:rPr>
                        <a:t>confidential</a:t>
                      </a:r>
                      <a:r>
                        <a:rPr lang="tr-TR" sz="1000" spc="0" dirty="0">
                          <a:effectLst/>
                        </a:rPr>
                        <a:t> </a:t>
                      </a:r>
                      <a:r>
                        <a:rPr lang="tr-TR" sz="1000" spc="0" dirty="0" err="1">
                          <a:effectLst/>
                        </a:rPr>
                        <a:t>disclosure</a:t>
                      </a:r>
                      <a:r>
                        <a:rPr lang="tr-TR" sz="1000" spc="0" dirty="0">
                          <a:effectLst/>
                        </a:rPr>
                        <a:t> </a:t>
                      </a:r>
                      <a:r>
                        <a:rPr lang="tr-TR" sz="1000" spc="0" dirty="0" err="1">
                          <a:effectLst/>
                        </a:rPr>
                        <a:t>agreement</a:t>
                      </a:r>
                      <a:r>
                        <a:rPr lang="tr-TR" sz="1000" spc="0" dirty="0">
                          <a:effectLst/>
                        </a:rPr>
                        <a:t> (CDA),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agreement</a:t>
                      </a:r>
                      <a:r>
                        <a:rPr lang="tr-TR" sz="1000" spc="0" dirty="0">
                          <a:effectLst/>
                        </a:rPr>
                        <a:t> (PIA), </a:t>
                      </a:r>
                      <a:r>
                        <a:rPr lang="tr-TR" sz="1000" spc="0" dirty="0" err="1">
                          <a:effectLst/>
                        </a:rPr>
                        <a:t>or</a:t>
                      </a:r>
                      <a:r>
                        <a:rPr lang="tr-TR" sz="1000" spc="0" dirty="0">
                          <a:effectLst/>
                        </a:rPr>
                        <a:t> </a:t>
                      </a:r>
                      <a:r>
                        <a:rPr lang="tr-TR" sz="1000" spc="0" dirty="0" err="1">
                          <a:effectLst/>
                        </a:rPr>
                        <a:t>secrecy</a:t>
                      </a:r>
                      <a:r>
                        <a:rPr lang="tr-TR" sz="1000" spc="0" dirty="0">
                          <a:effectLst/>
                        </a:rPr>
                        <a:t> </a:t>
                      </a:r>
                      <a:r>
                        <a:rPr lang="tr-TR" sz="1000" spc="0" dirty="0" err="1">
                          <a:effectLst/>
                        </a:rPr>
                        <a:t>agreement</a:t>
                      </a:r>
                      <a:r>
                        <a:rPr lang="tr-TR" sz="1000" spc="0" dirty="0">
                          <a:effectLst/>
                        </a:rPr>
                        <a:t> (SA), is a legal </a:t>
                      </a:r>
                      <a:r>
                        <a:rPr lang="tr-TR" sz="1000" spc="0" dirty="0" err="1">
                          <a:effectLst/>
                        </a:rPr>
                        <a:t>contract</a:t>
                      </a:r>
                      <a:r>
                        <a:rPr lang="tr-TR" sz="1000" spc="0" dirty="0">
                          <a:effectLst/>
                        </a:rPr>
                        <a:t> </a:t>
                      </a:r>
                      <a:r>
                        <a:rPr lang="tr-TR" sz="1000" spc="0" dirty="0" err="1">
                          <a:effectLst/>
                        </a:rPr>
                        <a:t>between</a:t>
                      </a:r>
                      <a:r>
                        <a:rPr lang="tr-TR" sz="1000" spc="0" dirty="0">
                          <a:effectLst/>
                        </a:rPr>
                        <a:t> at </a:t>
                      </a:r>
                      <a:r>
                        <a:rPr lang="tr-TR" sz="1000" spc="0" dirty="0" err="1">
                          <a:effectLst/>
                        </a:rPr>
                        <a:t>least</a:t>
                      </a:r>
                      <a:r>
                        <a:rPr lang="tr-TR" sz="1000" spc="0" dirty="0">
                          <a:effectLst/>
                        </a:rPr>
                        <a:t> </a:t>
                      </a:r>
                      <a:r>
                        <a:rPr lang="tr-TR" sz="1000" spc="0" dirty="0" err="1">
                          <a:effectLst/>
                        </a:rPr>
                        <a:t>two</a:t>
                      </a:r>
                      <a:r>
                        <a:rPr lang="tr-TR" sz="1000" spc="0" dirty="0">
                          <a:effectLst/>
                        </a:rPr>
                        <a:t> </a:t>
                      </a:r>
                      <a:r>
                        <a:rPr lang="tr-TR" sz="1000" spc="0" dirty="0" err="1">
                          <a:effectLst/>
                        </a:rPr>
                        <a:t>parties</a:t>
                      </a:r>
                      <a:r>
                        <a:rPr lang="tr-TR" sz="1000" spc="0" dirty="0">
                          <a:effectLst/>
                        </a:rPr>
                        <a:t> </a:t>
                      </a:r>
                      <a:r>
                        <a:rPr lang="tr-TR" sz="1000" spc="0" dirty="0" err="1">
                          <a:effectLst/>
                        </a:rPr>
                        <a:t>that</a:t>
                      </a:r>
                      <a:r>
                        <a:rPr lang="tr-TR" sz="1000" spc="0" dirty="0">
                          <a:effectLst/>
                        </a:rPr>
                        <a:t> </a:t>
                      </a:r>
                      <a:r>
                        <a:rPr lang="tr-TR" sz="1000" spc="0" dirty="0" err="1">
                          <a:effectLst/>
                        </a:rPr>
                        <a:t>outlines</a:t>
                      </a:r>
                      <a:r>
                        <a:rPr lang="tr-TR" sz="1000" spc="0" dirty="0">
                          <a:effectLst/>
                        </a:rPr>
                        <a:t> </a:t>
                      </a:r>
                      <a:r>
                        <a:rPr lang="tr-TR" sz="1000" spc="0" dirty="0" err="1">
                          <a:effectLst/>
                        </a:rPr>
                        <a:t>confidential</a:t>
                      </a:r>
                      <a:r>
                        <a:rPr lang="tr-TR" sz="1000" spc="0" dirty="0">
                          <a:effectLst/>
                        </a:rPr>
                        <a:t> </a:t>
                      </a:r>
                      <a:r>
                        <a:rPr lang="tr-TR" sz="1000" spc="0" dirty="0" err="1">
                          <a:effectLst/>
                        </a:rPr>
                        <a:t>material</a:t>
                      </a:r>
                      <a:r>
                        <a:rPr lang="tr-TR" sz="1000" spc="0" dirty="0">
                          <a:effectLst/>
                        </a:rPr>
                        <a:t>, </a:t>
                      </a:r>
                      <a:r>
                        <a:rPr lang="tr-TR" sz="1000" spc="0" dirty="0" err="1">
                          <a:effectLst/>
                        </a:rPr>
                        <a:t>knowledge</a:t>
                      </a:r>
                      <a:r>
                        <a:rPr lang="tr-TR" sz="1000" spc="0" dirty="0">
                          <a:effectLst/>
                        </a:rPr>
                        <a:t>, </a:t>
                      </a:r>
                      <a:r>
                        <a:rPr lang="tr-TR" sz="1000" spc="0" dirty="0" err="1">
                          <a:effectLst/>
                        </a:rPr>
                        <a:t>or</a:t>
                      </a:r>
                      <a:r>
                        <a:rPr lang="tr-TR" sz="1000" spc="0" dirty="0">
                          <a:effectLst/>
                        </a:rPr>
                        <a:t> </a:t>
                      </a:r>
                      <a:r>
                        <a:rPr lang="tr-TR" sz="1000" spc="0" dirty="0" err="1">
                          <a:effectLst/>
                        </a:rPr>
                        <a:t>information</a:t>
                      </a:r>
                      <a:r>
                        <a:rPr lang="tr-TR" sz="1000" spc="0" dirty="0">
                          <a:effectLst/>
                        </a:rPr>
                        <a:t> </a:t>
                      </a:r>
                      <a:r>
                        <a:rPr lang="tr-TR" sz="1000" spc="0" dirty="0" err="1">
                          <a:effectLst/>
                        </a:rPr>
                        <a:t>that</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share</a:t>
                      </a:r>
                      <a:r>
                        <a:rPr lang="tr-TR" sz="1000" spc="0" dirty="0">
                          <a:effectLst/>
                        </a:rPr>
                        <a:t> </a:t>
                      </a:r>
                      <a:r>
                        <a:rPr lang="tr-TR" sz="1000" spc="0" dirty="0" err="1">
                          <a:effectLst/>
                        </a:rPr>
                        <a:t>with</a:t>
                      </a:r>
                      <a:r>
                        <a:rPr lang="tr-TR" sz="1000" spc="0" dirty="0">
                          <a:effectLst/>
                        </a:rPr>
                        <a:t> </a:t>
                      </a:r>
                      <a:r>
                        <a:rPr lang="tr-TR" sz="1000" spc="0" dirty="0" err="1">
                          <a:effectLst/>
                        </a:rPr>
                        <a:t>one</a:t>
                      </a:r>
                      <a:r>
                        <a:rPr lang="tr-TR" sz="1000" spc="0" dirty="0">
                          <a:effectLst/>
                        </a:rPr>
                        <a:t> </a:t>
                      </a:r>
                      <a:r>
                        <a:rPr lang="tr-TR" sz="1000" spc="0" dirty="0" err="1">
                          <a:effectLst/>
                        </a:rPr>
                        <a:t>another</a:t>
                      </a:r>
                      <a:r>
                        <a:rPr lang="tr-TR" sz="1000" spc="0" dirty="0">
                          <a:effectLst/>
                        </a:rPr>
                        <a:t> </a:t>
                      </a:r>
                      <a:r>
                        <a:rPr lang="tr-TR" sz="1000" spc="0" dirty="0" err="1">
                          <a:effectLst/>
                        </a:rPr>
                        <a:t>for</a:t>
                      </a:r>
                      <a:r>
                        <a:rPr lang="tr-TR" sz="1000" spc="0" dirty="0">
                          <a:effectLst/>
                        </a:rPr>
                        <a:t> </a:t>
                      </a:r>
                      <a:r>
                        <a:rPr lang="tr-TR" sz="1000" spc="0" dirty="0" err="1">
                          <a:effectLst/>
                        </a:rPr>
                        <a:t>certain</a:t>
                      </a:r>
                      <a:r>
                        <a:rPr lang="tr-TR" sz="1000" spc="0" dirty="0">
                          <a:effectLst/>
                        </a:rPr>
                        <a:t> </a:t>
                      </a:r>
                      <a:r>
                        <a:rPr lang="tr-TR" sz="1000" spc="0" dirty="0" err="1">
                          <a:effectLst/>
                        </a:rPr>
                        <a:t>purposes</a:t>
                      </a:r>
                      <a:r>
                        <a:rPr lang="tr-TR" sz="1000" spc="0" dirty="0">
                          <a:effectLst/>
                        </a:rPr>
                        <a:t>, but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restrict</a:t>
                      </a:r>
                      <a:r>
                        <a:rPr lang="tr-TR" sz="1000" spc="0" dirty="0">
                          <a:effectLst/>
                        </a:rPr>
                        <a:t> </a:t>
                      </a:r>
                      <a:r>
                        <a:rPr lang="tr-TR" sz="1000" spc="0" dirty="0" err="1">
                          <a:effectLst/>
                        </a:rPr>
                        <a:t>access</a:t>
                      </a:r>
                      <a:r>
                        <a:rPr lang="tr-TR" sz="1000" spc="0" dirty="0">
                          <a:effectLst/>
                        </a:rPr>
                        <a:t> </a:t>
                      </a:r>
                      <a:r>
                        <a:rPr lang="tr-TR" sz="1000" spc="0" dirty="0" err="1">
                          <a:effectLst/>
                        </a:rPr>
                        <a:t>to</a:t>
                      </a:r>
                      <a:r>
                        <a:rPr lang="tr-TR" sz="1000" spc="0" dirty="0">
                          <a:effectLst/>
                        </a:rPr>
                        <a:t> </a:t>
                      </a:r>
                      <a:r>
                        <a:rPr lang="tr-TR" sz="1000" spc="0" dirty="0" err="1">
                          <a:effectLst/>
                        </a:rPr>
                        <a:t>or</a:t>
                      </a:r>
                      <a:r>
                        <a:rPr lang="tr-TR" sz="1000" spc="0" dirty="0">
                          <a:effectLst/>
                        </a:rPr>
                        <a:t> </a:t>
                      </a:r>
                      <a:r>
                        <a:rPr lang="tr-TR" sz="1000" spc="0" dirty="0" err="1">
                          <a:effectLst/>
                        </a:rPr>
                        <a:t>by</a:t>
                      </a:r>
                      <a:r>
                        <a:rPr lang="tr-TR" sz="1000" spc="0" dirty="0">
                          <a:effectLst/>
                        </a:rPr>
                        <a:t> </a:t>
                      </a:r>
                      <a:r>
                        <a:rPr lang="tr-TR" sz="1000" spc="0" dirty="0" err="1">
                          <a:effectLst/>
                        </a:rPr>
                        <a:t>third</a:t>
                      </a:r>
                      <a:r>
                        <a:rPr lang="tr-TR" sz="1000" spc="0" dirty="0">
                          <a:effectLst/>
                        </a:rPr>
                        <a:t> </a:t>
                      </a:r>
                      <a:r>
                        <a:rPr lang="tr-TR" sz="1000" spc="0" dirty="0" err="1">
                          <a:effectLst/>
                        </a:rPr>
                        <a:t>parties</a:t>
                      </a:r>
                      <a:r>
                        <a:rPr lang="tr-TR" sz="1000" spc="0" dirty="0">
                          <a:effectLst/>
                        </a:rPr>
                        <a:t>. </a:t>
                      </a:r>
                      <a:r>
                        <a:rPr lang="tr-TR" sz="1000" spc="0" dirty="0" err="1">
                          <a:effectLst/>
                        </a:rPr>
                        <a:t>It</a:t>
                      </a:r>
                      <a:r>
                        <a:rPr lang="tr-TR" sz="1000" spc="0" dirty="0">
                          <a:effectLst/>
                        </a:rPr>
                        <a:t> is a </a:t>
                      </a:r>
                      <a:r>
                        <a:rPr lang="tr-TR" sz="1000" spc="0" dirty="0" err="1">
                          <a:effectLst/>
                        </a:rPr>
                        <a:t>contract</a:t>
                      </a:r>
                      <a:r>
                        <a:rPr lang="tr-TR" sz="1000" spc="0" dirty="0">
                          <a:effectLst/>
                        </a:rPr>
                        <a:t> </a:t>
                      </a:r>
                      <a:r>
                        <a:rPr lang="tr-TR" sz="1000" spc="0" dirty="0" err="1">
                          <a:effectLst/>
                        </a:rPr>
                        <a:t>through</a:t>
                      </a:r>
                      <a:r>
                        <a:rPr lang="tr-TR" sz="1000" spc="0" dirty="0">
                          <a:effectLst/>
                        </a:rPr>
                        <a:t> </a:t>
                      </a:r>
                      <a:r>
                        <a:rPr lang="tr-TR" sz="1000" spc="0" dirty="0" err="1">
                          <a:effectLst/>
                        </a:rPr>
                        <a:t>which</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agree</a:t>
                      </a:r>
                      <a:r>
                        <a:rPr lang="tr-TR" sz="1000" spc="0" dirty="0">
                          <a:effectLst/>
                        </a:rPr>
                        <a:t> not </a:t>
                      </a:r>
                      <a:r>
                        <a:rPr lang="tr-TR" sz="1000" spc="0" dirty="0" err="1">
                          <a:effectLst/>
                        </a:rPr>
                        <a:t>to</a:t>
                      </a:r>
                      <a:r>
                        <a:rPr lang="tr-TR" sz="1000" spc="0" dirty="0">
                          <a:effectLst/>
                        </a:rPr>
                        <a:t> </a:t>
                      </a:r>
                      <a:r>
                        <a:rPr lang="tr-TR" sz="1000" spc="0" dirty="0" err="1">
                          <a:effectLst/>
                        </a:rPr>
                        <a:t>disclose</a:t>
                      </a:r>
                      <a:r>
                        <a:rPr lang="tr-TR" sz="1000" spc="0" dirty="0">
                          <a:effectLst/>
                        </a:rPr>
                        <a:t> </a:t>
                      </a:r>
                      <a:r>
                        <a:rPr lang="tr-TR" sz="1000" spc="0" dirty="0" err="1">
                          <a:effectLst/>
                        </a:rPr>
                        <a:t>information</a:t>
                      </a:r>
                      <a:r>
                        <a:rPr lang="tr-TR" sz="1000" spc="0" dirty="0">
                          <a:effectLst/>
                        </a:rPr>
                        <a:t> </a:t>
                      </a:r>
                      <a:r>
                        <a:rPr lang="tr-TR" sz="1000" spc="0" dirty="0" err="1">
                          <a:effectLst/>
                        </a:rPr>
                        <a:t>covered</a:t>
                      </a:r>
                      <a:r>
                        <a:rPr lang="tr-TR" sz="1000" spc="0" dirty="0">
                          <a:effectLst/>
                        </a:rPr>
                        <a:t> </a:t>
                      </a:r>
                      <a:r>
                        <a:rPr lang="tr-TR" sz="1000" spc="0" dirty="0" err="1">
                          <a:effectLst/>
                        </a:rPr>
                        <a:t>by</a:t>
                      </a:r>
                      <a:r>
                        <a:rPr lang="tr-TR" sz="1000" spc="0" dirty="0">
                          <a:effectLst/>
                        </a:rPr>
                        <a:t> </a:t>
                      </a:r>
                      <a:r>
                        <a:rPr lang="tr-TR" sz="1000" spc="0" dirty="0" err="1">
                          <a:effectLst/>
                        </a:rPr>
                        <a:t>the</a:t>
                      </a:r>
                      <a:r>
                        <a:rPr lang="tr-TR" sz="1000" spc="0" dirty="0">
                          <a:effectLst/>
                        </a:rPr>
                        <a:t> </a:t>
                      </a:r>
                      <a:r>
                        <a:rPr lang="tr-TR" sz="1000" spc="0" dirty="0" err="1">
                          <a:effectLst/>
                        </a:rPr>
                        <a:t>agreement</a:t>
                      </a:r>
                      <a:r>
                        <a:rPr lang="tr-TR" sz="1000" spc="0" dirty="0">
                          <a:effectLst/>
                        </a:rPr>
                        <a:t>. An NDA </a:t>
                      </a:r>
                      <a:r>
                        <a:rPr lang="tr-TR" sz="1000" spc="0" dirty="0" err="1">
                          <a:effectLst/>
                        </a:rPr>
                        <a:t>creates</a:t>
                      </a:r>
                      <a:r>
                        <a:rPr lang="tr-TR" sz="1000" spc="0" dirty="0">
                          <a:effectLst/>
                        </a:rPr>
                        <a:t> a </a:t>
                      </a:r>
                      <a:r>
                        <a:rPr lang="tr-TR" sz="1000" spc="0" dirty="0" err="1">
                          <a:effectLst/>
                        </a:rPr>
                        <a:t>confidential</a:t>
                      </a:r>
                      <a:r>
                        <a:rPr lang="tr-TR" sz="1000" spc="0" dirty="0">
                          <a:effectLst/>
                        </a:rPr>
                        <a:t> </a:t>
                      </a:r>
                      <a:r>
                        <a:rPr lang="tr-TR" sz="1000" spc="0" dirty="0" err="1">
                          <a:effectLst/>
                        </a:rPr>
                        <a:t>relationship</a:t>
                      </a:r>
                      <a:r>
                        <a:rPr lang="tr-TR" sz="1000" spc="0" dirty="0">
                          <a:effectLst/>
                        </a:rPr>
                        <a:t> </a:t>
                      </a:r>
                      <a:r>
                        <a:rPr lang="tr-TR" sz="1000" spc="0" dirty="0" err="1">
                          <a:effectLst/>
                        </a:rPr>
                        <a:t>between</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to</a:t>
                      </a:r>
                      <a:r>
                        <a:rPr lang="tr-TR" sz="1000" spc="0" dirty="0">
                          <a:effectLst/>
                        </a:rPr>
                        <a:t> </a:t>
                      </a:r>
                      <a:r>
                        <a:rPr lang="tr-TR" sz="1000" spc="0" dirty="0" err="1">
                          <a:effectLst/>
                        </a:rPr>
                        <a:t>protect</a:t>
                      </a:r>
                      <a:r>
                        <a:rPr lang="tr-TR" sz="1000" spc="0" dirty="0">
                          <a:effectLst/>
                        </a:rPr>
                        <a:t> </a:t>
                      </a:r>
                      <a:r>
                        <a:rPr lang="tr-TR" sz="1000" spc="0" dirty="0" err="1">
                          <a:effectLst/>
                        </a:rPr>
                        <a:t>any</a:t>
                      </a:r>
                      <a:r>
                        <a:rPr lang="tr-TR" sz="1000" spc="0" dirty="0">
                          <a:effectLst/>
                        </a:rPr>
                        <a:t> </a:t>
                      </a:r>
                      <a:r>
                        <a:rPr lang="tr-TR" sz="1000" spc="0" dirty="0" err="1">
                          <a:effectLst/>
                        </a:rPr>
                        <a:t>type</a:t>
                      </a:r>
                      <a:r>
                        <a:rPr lang="tr-TR" sz="1000" spc="0" dirty="0">
                          <a:effectLst/>
                        </a:rPr>
                        <a:t> of </a:t>
                      </a:r>
                      <a:r>
                        <a:rPr lang="tr-TR" sz="1000" spc="0" dirty="0" err="1">
                          <a:effectLst/>
                        </a:rPr>
                        <a:t>confidential</a:t>
                      </a:r>
                      <a:r>
                        <a:rPr lang="tr-TR" sz="1000" spc="0" dirty="0">
                          <a:effectLst/>
                        </a:rPr>
                        <a:t> </a:t>
                      </a:r>
                      <a:r>
                        <a:rPr lang="tr-TR" sz="1000" spc="0" dirty="0" err="1">
                          <a:effectLst/>
                        </a:rPr>
                        <a:t>and</a:t>
                      </a:r>
                      <a:r>
                        <a:rPr lang="tr-TR" sz="1000" spc="0" dirty="0">
                          <a:effectLst/>
                        </a:rPr>
                        <a:t>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or</a:t>
                      </a:r>
                      <a:r>
                        <a:rPr lang="tr-TR" sz="1000" spc="0" dirty="0">
                          <a:effectLst/>
                        </a:rPr>
                        <a:t> </a:t>
                      </a:r>
                      <a:r>
                        <a:rPr lang="tr-TR" sz="1000" spc="0" dirty="0" err="1">
                          <a:effectLst/>
                        </a:rPr>
                        <a:t>trade</a:t>
                      </a:r>
                      <a:r>
                        <a:rPr lang="tr-TR" sz="1000" spc="0" dirty="0">
                          <a:effectLst/>
                        </a:rPr>
                        <a:t> </a:t>
                      </a:r>
                      <a:r>
                        <a:rPr lang="tr-TR" sz="1000" spc="0" dirty="0" err="1">
                          <a:effectLst/>
                        </a:rPr>
                        <a:t>secrets</a:t>
                      </a:r>
                      <a:r>
                        <a:rPr lang="tr-TR" sz="1000" spc="0" dirty="0">
                          <a:effectLst/>
                        </a:rPr>
                        <a:t>. As </a:t>
                      </a:r>
                      <a:r>
                        <a:rPr lang="tr-TR" sz="1000" spc="0" dirty="0" err="1">
                          <a:effectLst/>
                        </a:rPr>
                        <a:t>such</a:t>
                      </a:r>
                      <a:r>
                        <a:rPr lang="tr-TR" sz="1000" spc="0" dirty="0">
                          <a:effectLst/>
                        </a:rPr>
                        <a:t>, an NDA </a:t>
                      </a:r>
                      <a:r>
                        <a:rPr lang="tr-TR" sz="1000" spc="0" dirty="0" err="1">
                          <a:effectLst/>
                        </a:rPr>
                        <a:t>protects</a:t>
                      </a:r>
                      <a:r>
                        <a:rPr lang="tr-TR" sz="1000" spc="0" dirty="0">
                          <a:effectLst/>
                        </a:rPr>
                        <a:t> </a:t>
                      </a:r>
                      <a:r>
                        <a:rPr lang="tr-TR" sz="1000" spc="0" dirty="0" err="1">
                          <a:effectLst/>
                        </a:rPr>
                        <a:t>nonpublic</a:t>
                      </a:r>
                      <a:r>
                        <a:rPr lang="tr-TR" sz="1000" spc="0" dirty="0">
                          <a:effectLst/>
                        </a:rPr>
                        <a:t> </a:t>
                      </a:r>
                      <a:r>
                        <a:rPr lang="tr-TR" sz="1000" spc="0" dirty="0" err="1">
                          <a:effectLst/>
                        </a:rPr>
                        <a:t>business</a:t>
                      </a:r>
                      <a:r>
                        <a:rPr lang="tr-TR" sz="1000" spc="0" dirty="0">
                          <a:effectLst/>
                        </a:rPr>
                        <a:t> </a:t>
                      </a:r>
                      <a:r>
                        <a:rPr lang="tr-TR" sz="1000" spc="0" dirty="0" err="1">
                          <a:effectLst/>
                        </a:rPr>
                        <a:t>information</a:t>
                      </a:r>
                      <a:r>
                        <a:rPr lang="tr-TR" sz="1000" spc="0" dirty="0">
                          <a:effectLst/>
                        </a:rPr>
                        <a:t>.</a:t>
                      </a:r>
                      <a:br>
                        <a:rPr lang="tr-TR" sz="1000" spc="0" dirty="0">
                          <a:effectLst/>
                        </a:rPr>
                      </a:br>
                      <a:r>
                        <a:rPr lang="tr-TR" sz="1000" spc="0" dirty="0" err="1">
                          <a:effectLst/>
                        </a:rPr>
                        <a:t>NDAs</a:t>
                      </a:r>
                      <a:r>
                        <a:rPr lang="tr-TR" sz="1000" spc="0" dirty="0">
                          <a:effectLst/>
                        </a:rPr>
                        <a:t> </a:t>
                      </a:r>
                      <a:r>
                        <a:rPr lang="tr-TR" sz="1000" spc="0" dirty="0" err="1">
                          <a:effectLst/>
                        </a:rPr>
                        <a:t>are</a:t>
                      </a:r>
                      <a:r>
                        <a:rPr lang="tr-TR" sz="1000" spc="0" dirty="0">
                          <a:effectLst/>
                        </a:rPr>
                        <a:t> </a:t>
                      </a:r>
                      <a:r>
                        <a:rPr lang="tr-TR" sz="1000" spc="0" dirty="0" err="1">
                          <a:effectLst/>
                        </a:rPr>
                        <a:t>commonly</a:t>
                      </a:r>
                      <a:r>
                        <a:rPr lang="tr-TR" sz="1000" spc="0" dirty="0">
                          <a:effectLst/>
                        </a:rPr>
                        <a:t> </a:t>
                      </a:r>
                      <a:r>
                        <a:rPr lang="tr-TR" sz="1000" spc="0" dirty="0" err="1">
                          <a:effectLst/>
                        </a:rPr>
                        <a:t>signed</a:t>
                      </a:r>
                      <a:r>
                        <a:rPr lang="tr-TR" sz="1000" spc="0" dirty="0">
                          <a:effectLst/>
                        </a:rPr>
                        <a:t> </a:t>
                      </a:r>
                      <a:r>
                        <a:rPr lang="tr-TR" sz="1000" spc="0" dirty="0" err="1">
                          <a:effectLst/>
                        </a:rPr>
                        <a:t>when</a:t>
                      </a:r>
                      <a:r>
                        <a:rPr lang="tr-TR" sz="1000" spc="0" dirty="0">
                          <a:effectLst/>
                        </a:rPr>
                        <a:t> </a:t>
                      </a:r>
                      <a:r>
                        <a:rPr lang="tr-TR" sz="1000" spc="0" dirty="0" err="1">
                          <a:effectLst/>
                        </a:rPr>
                        <a:t>two</a:t>
                      </a:r>
                      <a:r>
                        <a:rPr lang="tr-TR" sz="1000" spc="0" dirty="0">
                          <a:effectLst/>
                        </a:rPr>
                        <a:t> </a:t>
                      </a:r>
                      <a:r>
                        <a:rPr lang="tr-TR" sz="1000" spc="0" dirty="0" err="1">
                          <a:effectLst/>
                        </a:rPr>
                        <a:t>companies</a:t>
                      </a:r>
                      <a:r>
                        <a:rPr lang="tr-TR" sz="1000" spc="0" dirty="0">
                          <a:effectLst/>
                        </a:rPr>
                        <a:t>, </a:t>
                      </a:r>
                      <a:r>
                        <a:rPr lang="tr-TR" sz="1000" spc="0" dirty="0" err="1">
                          <a:effectLst/>
                        </a:rPr>
                        <a:t>individuals</a:t>
                      </a:r>
                      <a:r>
                        <a:rPr lang="tr-TR" sz="1000" spc="0" dirty="0">
                          <a:effectLst/>
                        </a:rPr>
                        <a:t>, </a:t>
                      </a:r>
                      <a:r>
                        <a:rPr lang="tr-TR" sz="1000" spc="0" dirty="0" err="1">
                          <a:effectLst/>
                        </a:rPr>
                        <a:t>or</a:t>
                      </a:r>
                      <a:r>
                        <a:rPr lang="tr-TR" sz="1000" spc="0" dirty="0">
                          <a:effectLst/>
                        </a:rPr>
                        <a:t> </a:t>
                      </a:r>
                      <a:r>
                        <a:rPr lang="tr-TR" sz="1000" spc="0" dirty="0" err="1">
                          <a:effectLst/>
                        </a:rPr>
                        <a:t>other</a:t>
                      </a:r>
                      <a:r>
                        <a:rPr lang="tr-TR" sz="1000" spc="0" dirty="0">
                          <a:effectLst/>
                        </a:rPr>
                        <a:t> </a:t>
                      </a:r>
                      <a:r>
                        <a:rPr lang="tr-TR" sz="1000" spc="0" dirty="0" err="1">
                          <a:effectLst/>
                        </a:rPr>
                        <a:t>entities</a:t>
                      </a:r>
                      <a:r>
                        <a:rPr lang="tr-TR" sz="1000" spc="0" dirty="0">
                          <a:effectLst/>
                        </a:rPr>
                        <a:t> (</a:t>
                      </a:r>
                      <a:r>
                        <a:rPr lang="tr-TR" sz="1000" spc="0" dirty="0" err="1">
                          <a:effectLst/>
                        </a:rPr>
                        <a:t>such</a:t>
                      </a:r>
                      <a:r>
                        <a:rPr lang="tr-TR" sz="1000" spc="0" dirty="0">
                          <a:effectLst/>
                        </a:rPr>
                        <a:t> as </a:t>
                      </a:r>
                      <a:r>
                        <a:rPr lang="tr-TR" sz="1000" spc="0" dirty="0" err="1">
                          <a:effectLst/>
                        </a:rPr>
                        <a:t>partnerships</a:t>
                      </a:r>
                      <a:r>
                        <a:rPr lang="tr-TR" sz="1000" spc="0" dirty="0">
                          <a:effectLst/>
                        </a:rPr>
                        <a:t>, </a:t>
                      </a:r>
                      <a:r>
                        <a:rPr lang="tr-TR" sz="1000" spc="0" dirty="0" err="1">
                          <a:effectLst/>
                        </a:rPr>
                        <a:t>societies</a:t>
                      </a:r>
                      <a:r>
                        <a:rPr lang="tr-TR" sz="1000" spc="0" dirty="0">
                          <a:effectLst/>
                        </a:rPr>
                        <a:t>, </a:t>
                      </a:r>
                      <a:r>
                        <a:rPr lang="tr-TR" sz="1000" spc="0" dirty="0" err="1">
                          <a:effectLst/>
                        </a:rPr>
                        <a:t>etc</a:t>
                      </a:r>
                      <a:r>
                        <a:rPr lang="tr-TR" sz="1000" spc="0" dirty="0">
                          <a:effectLst/>
                        </a:rPr>
                        <a:t>.) </a:t>
                      </a:r>
                      <a:r>
                        <a:rPr lang="tr-TR" sz="1000" spc="0" dirty="0" err="1">
                          <a:effectLst/>
                        </a:rPr>
                        <a:t>are</a:t>
                      </a:r>
                      <a:r>
                        <a:rPr lang="tr-TR" sz="1000" spc="0" dirty="0">
                          <a:effectLst/>
                        </a:rPr>
                        <a:t> </a:t>
                      </a:r>
                      <a:r>
                        <a:rPr lang="tr-TR" sz="1000" spc="0" dirty="0" err="1">
                          <a:effectLst/>
                        </a:rPr>
                        <a:t>considering</a:t>
                      </a:r>
                      <a:r>
                        <a:rPr lang="tr-TR" sz="1000" spc="0" dirty="0">
                          <a:effectLst/>
                        </a:rPr>
                        <a:t> </a:t>
                      </a:r>
                      <a:r>
                        <a:rPr lang="tr-TR" sz="1000" spc="0" dirty="0" err="1">
                          <a:effectLst/>
                        </a:rPr>
                        <a:t>doing</a:t>
                      </a:r>
                      <a:r>
                        <a:rPr lang="tr-TR" sz="1000" spc="0" dirty="0">
                          <a:effectLst/>
                        </a:rPr>
                        <a:t> </a:t>
                      </a:r>
                      <a:r>
                        <a:rPr lang="tr-TR" sz="1000" spc="0" dirty="0" err="1">
                          <a:effectLst/>
                        </a:rPr>
                        <a:t>business</a:t>
                      </a:r>
                      <a:r>
                        <a:rPr lang="tr-TR" sz="1000" spc="0" dirty="0">
                          <a:effectLst/>
                        </a:rPr>
                        <a:t> </a:t>
                      </a:r>
                      <a:r>
                        <a:rPr lang="tr-TR" sz="1000" spc="0" dirty="0" err="1">
                          <a:effectLst/>
                        </a:rPr>
                        <a:t>and</a:t>
                      </a:r>
                      <a:r>
                        <a:rPr lang="tr-TR" sz="1000" spc="0" dirty="0">
                          <a:effectLst/>
                        </a:rPr>
                        <a:t> </a:t>
                      </a:r>
                      <a:r>
                        <a:rPr lang="tr-TR" sz="1000" spc="0" dirty="0" err="1">
                          <a:effectLst/>
                        </a:rPr>
                        <a:t>need</a:t>
                      </a:r>
                      <a:r>
                        <a:rPr lang="tr-TR" sz="1000" spc="0" dirty="0">
                          <a:effectLst/>
                        </a:rPr>
                        <a:t> </a:t>
                      </a:r>
                      <a:r>
                        <a:rPr lang="tr-TR" sz="1000" spc="0" dirty="0" err="1">
                          <a:effectLst/>
                        </a:rPr>
                        <a:t>to</a:t>
                      </a:r>
                      <a:r>
                        <a:rPr lang="tr-TR" sz="1000" spc="0" dirty="0">
                          <a:effectLst/>
                        </a:rPr>
                        <a:t> </a:t>
                      </a:r>
                      <a:r>
                        <a:rPr lang="tr-TR" sz="1000" spc="0" dirty="0" err="1">
                          <a:effectLst/>
                        </a:rPr>
                        <a:t>understand</a:t>
                      </a:r>
                      <a:r>
                        <a:rPr lang="tr-TR" sz="1000" spc="0" dirty="0">
                          <a:effectLst/>
                        </a:rPr>
                        <a:t> </a:t>
                      </a:r>
                      <a:r>
                        <a:rPr lang="tr-TR" sz="1000" spc="0" dirty="0" err="1">
                          <a:effectLst/>
                        </a:rPr>
                        <a:t>the</a:t>
                      </a:r>
                      <a:r>
                        <a:rPr lang="tr-TR" sz="1000" spc="0" dirty="0">
                          <a:effectLst/>
                        </a:rPr>
                        <a:t> </a:t>
                      </a:r>
                      <a:r>
                        <a:rPr lang="tr-TR" sz="1000" spc="0" dirty="0" err="1">
                          <a:effectLst/>
                        </a:rPr>
                        <a:t>processes</a:t>
                      </a:r>
                      <a:r>
                        <a:rPr lang="tr-TR" sz="1000" spc="0" dirty="0">
                          <a:effectLst/>
                        </a:rPr>
                        <a:t> </a:t>
                      </a:r>
                      <a:r>
                        <a:rPr lang="tr-TR" sz="1000" spc="0" dirty="0" err="1">
                          <a:effectLst/>
                        </a:rPr>
                        <a:t>used</a:t>
                      </a:r>
                      <a:r>
                        <a:rPr lang="tr-TR" sz="1000" spc="0" dirty="0">
                          <a:effectLst/>
                        </a:rPr>
                        <a:t> in </a:t>
                      </a:r>
                      <a:r>
                        <a:rPr lang="tr-TR" sz="1000" spc="0" dirty="0" err="1">
                          <a:effectLst/>
                        </a:rPr>
                        <a:t>each</a:t>
                      </a:r>
                      <a:r>
                        <a:rPr lang="tr-TR" sz="1000" spc="0" dirty="0">
                          <a:effectLst/>
                        </a:rPr>
                        <a:t> </a:t>
                      </a:r>
                      <a:r>
                        <a:rPr lang="tr-TR" sz="1000" spc="0" dirty="0" err="1">
                          <a:effectLst/>
                        </a:rPr>
                        <a:t>other's</a:t>
                      </a:r>
                      <a:r>
                        <a:rPr lang="tr-TR" sz="1000" spc="0" dirty="0">
                          <a:effectLst/>
                        </a:rPr>
                        <a:t> </a:t>
                      </a:r>
                      <a:r>
                        <a:rPr lang="tr-TR" sz="1000" spc="0" dirty="0" err="1">
                          <a:effectLst/>
                        </a:rPr>
                        <a:t>business</a:t>
                      </a:r>
                      <a:r>
                        <a:rPr lang="tr-TR" sz="1000" spc="0" dirty="0">
                          <a:effectLst/>
                        </a:rPr>
                        <a:t> </a:t>
                      </a:r>
                      <a:r>
                        <a:rPr lang="tr-TR" sz="1000" spc="0" dirty="0" err="1">
                          <a:effectLst/>
                        </a:rPr>
                        <a:t>for</a:t>
                      </a:r>
                      <a:r>
                        <a:rPr lang="tr-TR" sz="1000" spc="0" dirty="0">
                          <a:effectLst/>
                        </a:rPr>
                        <a:t> </a:t>
                      </a:r>
                      <a:r>
                        <a:rPr lang="tr-TR" sz="1000" spc="0" dirty="0" err="1">
                          <a:effectLst/>
                        </a:rPr>
                        <a:t>the</a:t>
                      </a:r>
                      <a:r>
                        <a:rPr lang="tr-TR" sz="1000" spc="0" dirty="0">
                          <a:effectLst/>
                        </a:rPr>
                        <a:t> </a:t>
                      </a:r>
                      <a:r>
                        <a:rPr lang="tr-TR" sz="1000" spc="0" dirty="0" err="1">
                          <a:effectLst/>
                        </a:rPr>
                        <a:t>purpose</a:t>
                      </a:r>
                      <a:r>
                        <a:rPr lang="tr-TR" sz="1000" spc="0" dirty="0">
                          <a:effectLst/>
                        </a:rPr>
                        <a:t> of </a:t>
                      </a:r>
                      <a:r>
                        <a:rPr lang="tr-TR" sz="1000" spc="0" dirty="0" err="1">
                          <a:effectLst/>
                        </a:rPr>
                        <a:t>evaluating</a:t>
                      </a:r>
                      <a:r>
                        <a:rPr lang="tr-TR" sz="1000" spc="0" dirty="0">
                          <a:effectLst/>
                        </a:rPr>
                        <a:t> </a:t>
                      </a:r>
                      <a:r>
                        <a:rPr lang="tr-TR" sz="1000" spc="0" dirty="0" err="1">
                          <a:effectLst/>
                        </a:rPr>
                        <a:t>the</a:t>
                      </a:r>
                      <a:r>
                        <a:rPr lang="tr-TR" sz="1000" spc="0" dirty="0">
                          <a:effectLst/>
                        </a:rPr>
                        <a:t> </a:t>
                      </a:r>
                      <a:r>
                        <a:rPr lang="tr-TR" sz="1000" spc="0" dirty="0" err="1">
                          <a:effectLst/>
                        </a:rPr>
                        <a:t>potential</a:t>
                      </a:r>
                      <a:r>
                        <a:rPr lang="tr-TR" sz="1000" spc="0" dirty="0">
                          <a:effectLst/>
                        </a:rPr>
                        <a:t> </a:t>
                      </a:r>
                      <a:r>
                        <a:rPr lang="tr-TR" sz="1000" spc="0" dirty="0" err="1">
                          <a:effectLst/>
                        </a:rPr>
                        <a:t>business</a:t>
                      </a:r>
                      <a:r>
                        <a:rPr lang="tr-TR" sz="1000" spc="0" dirty="0">
                          <a:effectLst/>
                        </a:rPr>
                        <a:t> </a:t>
                      </a:r>
                      <a:r>
                        <a:rPr lang="tr-TR" sz="1000" spc="0" dirty="0" err="1">
                          <a:effectLst/>
                        </a:rPr>
                        <a:t>relationship</a:t>
                      </a:r>
                      <a:r>
                        <a:rPr lang="tr-TR" sz="1000" spc="0" dirty="0">
                          <a:effectLst/>
                        </a:rPr>
                        <a:t>. </a:t>
                      </a:r>
                      <a:r>
                        <a:rPr lang="tr-TR" sz="1000" spc="0" dirty="0" err="1">
                          <a:effectLst/>
                        </a:rPr>
                        <a:t>NDAs</a:t>
                      </a:r>
                      <a:r>
                        <a:rPr lang="tr-TR" sz="1000" spc="0" dirty="0">
                          <a:effectLst/>
                        </a:rPr>
                        <a:t> can be "</a:t>
                      </a:r>
                      <a:r>
                        <a:rPr lang="tr-TR" sz="1000" spc="0" dirty="0" err="1">
                          <a:effectLst/>
                        </a:rPr>
                        <a:t>mutual</a:t>
                      </a:r>
                      <a:r>
                        <a:rPr lang="tr-TR" sz="1000" spc="0" dirty="0">
                          <a:effectLst/>
                        </a:rPr>
                        <a:t>", </a:t>
                      </a:r>
                      <a:r>
                        <a:rPr lang="tr-TR" sz="1000" spc="0" dirty="0" err="1">
                          <a:effectLst/>
                        </a:rPr>
                        <a:t>meaning</a:t>
                      </a:r>
                      <a:r>
                        <a:rPr lang="tr-TR" sz="1000" spc="0" dirty="0">
                          <a:effectLst/>
                        </a:rPr>
                        <a:t> </a:t>
                      </a:r>
                      <a:r>
                        <a:rPr lang="tr-TR" sz="1000" spc="0" dirty="0" err="1">
                          <a:effectLst/>
                        </a:rPr>
                        <a:t>both</a:t>
                      </a:r>
                      <a:r>
                        <a:rPr lang="tr-TR" sz="1000" spc="0" dirty="0">
                          <a:effectLst/>
                        </a:rPr>
                        <a:t> </a:t>
                      </a:r>
                      <a:r>
                        <a:rPr lang="tr-TR" sz="1000" spc="0" dirty="0" err="1">
                          <a:effectLst/>
                        </a:rPr>
                        <a:t>parties</a:t>
                      </a:r>
                      <a:r>
                        <a:rPr lang="tr-TR" sz="1000" spc="0" dirty="0">
                          <a:effectLst/>
                        </a:rPr>
                        <a:t> </a:t>
                      </a:r>
                      <a:r>
                        <a:rPr lang="tr-TR" sz="1000" spc="0" dirty="0" err="1">
                          <a:effectLst/>
                        </a:rPr>
                        <a:t>are</a:t>
                      </a:r>
                      <a:r>
                        <a:rPr lang="tr-TR" sz="1000" spc="0" dirty="0">
                          <a:effectLst/>
                        </a:rPr>
                        <a:t> </a:t>
                      </a:r>
                      <a:r>
                        <a:rPr lang="tr-TR" sz="1000" spc="0" dirty="0" err="1">
                          <a:effectLst/>
                        </a:rPr>
                        <a:t>restricted</a:t>
                      </a:r>
                      <a:r>
                        <a:rPr lang="tr-TR" sz="1000" spc="0" dirty="0">
                          <a:effectLst/>
                        </a:rPr>
                        <a:t> in </a:t>
                      </a:r>
                      <a:r>
                        <a:rPr lang="tr-TR" sz="1000" spc="0" dirty="0" err="1">
                          <a:effectLst/>
                        </a:rPr>
                        <a:t>their</a:t>
                      </a:r>
                      <a:r>
                        <a:rPr lang="tr-TR" sz="1000" spc="0" dirty="0">
                          <a:effectLst/>
                        </a:rPr>
                        <a:t> </a:t>
                      </a:r>
                      <a:r>
                        <a:rPr lang="tr-TR" sz="1000" spc="0" dirty="0" err="1">
                          <a:effectLst/>
                        </a:rPr>
                        <a:t>use</a:t>
                      </a:r>
                      <a:r>
                        <a:rPr lang="tr-TR" sz="1000" spc="0" dirty="0">
                          <a:effectLst/>
                        </a:rPr>
                        <a:t> of </a:t>
                      </a:r>
                      <a:r>
                        <a:rPr lang="tr-TR" sz="1000" spc="0" dirty="0" err="1">
                          <a:effectLst/>
                        </a:rPr>
                        <a:t>the</a:t>
                      </a:r>
                      <a:r>
                        <a:rPr lang="tr-TR" sz="1000" spc="0" dirty="0">
                          <a:effectLst/>
                        </a:rPr>
                        <a:t> </a:t>
                      </a:r>
                      <a:r>
                        <a:rPr lang="tr-TR" sz="1000" spc="0" dirty="0" err="1">
                          <a:effectLst/>
                        </a:rPr>
                        <a:t>materials</a:t>
                      </a:r>
                      <a:r>
                        <a:rPr lang="tr-TR" sz="1000" spc="0" dirty="0">
                          <a:effectLst/>
                        </a:rPr>
                        <a:t> </a:t>
                      </a:r>
                      <a:r>
                        <a:rPr lang="tr-TR" sz="1000" spc="0" dirty="0" err="1">
                          <a:effectLst/>
                        </a:rPr>
                        <a:t>provided</a:t>
                      </a:r>
                      <a:r>
                        <a:rPr lang="tr-TR" sz="1000" spc="0" dirty="0">
                          <a:effectLst/>
                        </a:rPr>
                        <a:t>, </a:t>
                      </a:r>
                      <a:r>
                        <a:rPr lang="tr-TR" sz="1000" spc="0" dirty="0" err="1">
                          <a:effectLst/>
                        </a:rPr>
                        <a:t>or</a:t>
                      </a:r>
                      <a:r>
                        <a:rPr lang="tr-TR" sz="1000" spc="0" dirty="0">
                          <a:effectLst/>
                        </a:rPr>
                        <a:t> </a:t>
                      </a:r>
                      <a:r>
                        <a:rPr lang="tr-TR" sz="1000" spc="0" dirty="0" err="1">
                          <a:effectLst/>
                        </a:rPr>
                        <a:t>they</a:t>
                      </a:r>
                      <a:r>
                        <a:rPr lang="tr-TR" sz="1000" spc="0" dirty="0">
                          <a:effectLst/>
                        </a:rPr>
                        <a:t> can </a:t>
                      </a:r>
                      <a:r>
                        <a:rPr lang="tr-TR" sz="1000" spc="0" dirty="0" err="1">
                          <a:effectLst/>
                        </a:rPr>
                        <a:t>restrict</a:t>
                      </a:r>
                      <a:r>
                        <a:rPr lang="tr-TR" sz="1000" spc="0" dirty="0">
                          <a:effectLst/>
                        </a:rPr>
                        <a:t> </a:t>
                      </a:r>
                      <a:r>
                        <a:rPr lang="tr-TR" sz="1000" spc="0" dirty="0" err="1">
                          <a:effectLst/>
                        </a:rPr>
                        <a:t>the</a:t>
                      </a:r>
                      <a:r>
                        <a:rPr lang="tr-TR" sz="1000" spc="0" dirty="0">
                          <a:effectLst/>
                        </a:rPr>
                        <a:t> </a:t>
                      </a:r>
                      <a:r>
                        <a:rPr lang="tr-TR" sz="1000" spc="0" dirty="0" err="1">
                          <a:effectLst/>
                        </a:rPr>
                        <a:t>use</a:t>
                      </a:r>
                      <a:r>
                        <a:rPr lang="tr-TR" sz="1000" spc="0" dirty="0">
                          <a:effectLst/>
                        </a:rPr>
                        <a:t> of </a:t>
                      </a:r>
                      <a:r>
                        <a:rPr lang="tr-TR" sz="1000" spc="0" dirty="0" err="1">
                          <a:effectLst/>
                        </a:rPr>
                        <a:t>material</a:t>
                      </a:r>
                      <a:r>
                        <a:rPr lang="tr-TR" sz="1000" spc="0" dirty="0">
                          <a:effectLst/>
                        </a:rPr>
                        <a:t> </a:t>
                      </a:r>
                      <a:r>
                        <a:rPr lang="tr-TR" sz="1000" spc="0" dirty="0" err="1">
                          <a:effectLst/>
                        </a:rPr>
                        <a:t>by</a:t>
                      </a:r>
                      <a:r>
                        <a:rPr lang="tr-TR" sz="1000" spc="0" dirty="0">
                          <a:effectLst/>
                        </a:rPr>
                        <a:t> a </a:t>
                      </a:r>
                      <a:r>
                        <a:rPr lang="tr-TR" sz="1000" spc="0" dirty="0" err="1">
                          <a:effectLst/>
                        </a:rPr>
                        <a:t>single</a:t>
                      </a:r>
                      <a:r>
                        <a:rPr lang="tr-TR" sz="1000" spc="0" dirty="0">
                          <a:effectLst/>
                        </a:rPr>
                        <a:t> </a:t>
                      </a:r>
                      <a:r>
                        <a:rPr lang="tr-TR" sz="1000" spc="0" dirty="0" err="1" smtClean="0">
                          <a:effectLst/>
                        </a:rPr>
                        <a:t>party</a:t>
                      </a:r>
                      <a:r>
                        <a:rPr lang="tr-TR" sz="1000" spc="0" dirty="0" smtClean="0">
                          <a:effectLst/>
                        </a:rPr>
                        <a:t>.</a:t>
                      </a:r>
                      <a:r>
                        <a:rPr lang="tr-TR" sz="1000" spc="0" baseline="0" dirty="0" smtClean="0">
                          <a:effectLst/>
                        </a:rPr>
                        <a:t> </a:t>
                      </a:r>
                      <a:r>
                        <a:rPr lang="tr-TR" sz="1000" spc="0" dirty="0" err="1" smtClean="0">
                          <a:effectLst/>
                        </a:rPr>
                        <a:t>It</a:t>
                      </a:r>
                      <a:r>
                        <a:rPr lang="tr-TR" sz="1000" spc="0" dirty="0" smtClean="0">
                          <a:effectLst/>
                        </a:rPr>
                        <a:t> </a:t>
                      </a:r>
                      <a:r>
                        <a:rPr lang="tr-TR" sz="1000" spc="0" dirty="0">
                          <a:effectLst/>
                        </a:rPr>
                        <a:t>is </a:t>
                      </a:r>
                      <a:r>
                        <a:rPr lang="tr-TR" sz="1000" spc="0" dirty="0" err="1">
                          <a:effectLst/>
                        </a:rPr>
                        <a:t>also</a:t>
                      </a:r>
                      <a:r>
                        <a:rPr lang="tr-TR" sz="1000" spc="0" dirty="0">
                          <a:effectLst/>
                        </a:rPr>
                        <a:t> </a:t>
                      </a:r>
                      <a:r>
                        <a:rPr lang="tr-TR" sz="1000" spc="0" dirty="0" err="1">
                          <a:effectLst/>
                        </a:rPr>
                        <a:t>possible</a:t>
                      </a:r>
                      <a:r>
                        <a:rPr lang="tr-TR" sz="1000" spc="0" dirty="0">
                          <a:effectLst/>
                        </a:rPr>
                        <a:t> </a:t>
                      </a:r>
                      <a:r>
                        <a:rPr lang="tr-TR" sz="1000" spc="0" dirty="0" err="1">
                          <a:effectLst/>
                        </a:rPr>
                        <a:t>for</a:t>
                      </a:r>
                      <a:r>
                        <a:rPr lang="tr-TR" sz="1000" spc="0" dirty="0">
                          <a:effectLst/>
                        </a:rPr>
                        <a:t> an </a:t>
                      </a:r>
                      <a:r>
                        <a:rPr lang="tr-TR" sz="1000" spc="0" dirty="0" err="1">
                          <a:effectLst/>
                        </a:rPr>
                        <a:t>employee</a:t>
                      </a:r>
                      <a:r>
                        <a:rPr lang="tr-TR" sz="1000" spc="0" dirty="0">
                          <a:effectLst/>
                        </a:rPr>
                        <a:t> </a:t>
                      </a:r>
                      <a:r>
                        <a:rPr lang="tr-TR" sz="1000" spc="0" dirty="0" err="1">
                          <a:effectLst/>
                        </a:rPr>
                        <a:t>to</a:t>
                      </a:r>
                      <a:r>
                        <a:rPr lang="tr-TR" sz="1000" spc="0" dirty="0">
                          <a:effectLst/>
                        </a:rPr>
                        <a:t> </a:t>
                      </a:r>
                      <a:r>
                        <a:rPr lang="tr-TR" sz="1000" spc="0" dirty="0" err="1">
                          <a:effectLst/>
                        </a:rPr>
                        <a:t>sign</a:t>
                      </a:r>
                      <a:r>
                        <a:rPr lang="tr-TR" sz="1000" spc="0" dirty="0">
                          <a:effectLst/>
                        </a:rPr>
                        <a:t> an NDA </a:t>
                      </a:r>
                      <a:r>
                        <a:rPr lang="tr-TR" sz="1000" spc="0" dirty="0" err="1">
                          <a:effectLst/>
                        </a:rPr>
                        <a:t>or</a:t>
                      </a:r>
                      <a:r>
                        <a:rPr lang="tr-TR" sz="1000" spc="0" dirty="0">
                          <a:effectLst/>
                        </a:rPr>
                        <a:t> NDA-</a:t>
                      </a:r>
                      <a:r>
                        <a:rPr lang="tr-TR" sz="1000" spc="0" dirty="0" err="1">
                          <a:effectLst/>
                        </a:rPr>
                        <a:t>like</a:t>
                      </a:r>
                      <a:r>
                        <a:rPr lang="tr-TR" sz="1000" spc="0" dirty="0">
                          <a:effectLst/>
                        </a:rPr>
                        <a:t> </a:t>
                      </a:r>
                      <a:r>
                        <a:rPr lang="tr-TR" sz="1000" spc="0" dirty="0" err="1">
                          <a:effectLst/>
                        </a:rPr>
                        <a:t>agreement</a:t>
                      </a:r>
                      <a:r>
                        <a:rPr lang="tr-TR" sz="1000" spc="0" dirty="0">
                          <a:effectLst/>
                        </a:rPr>
                        <a:t> </a:t>
                      </a:r>
                      <a:r>
                        <a:rPr lang="tr-TR" sz="1000" spc="0" dirty="0" err="1">
                          <a:effectLst/>
                        </a:rPr>
                        <a:t>with</a:t>
                      </a:r>
                      <a:r>
                        <a:rPr lang="tr-TR" sz="1000" spc="0" dirty="0">
                          <a:effectLst/>
                        </a:rPr>
                        <a:t> an </a:t>
                      </a:r>
                      <a:r>
                        <a:rPr lang="tr-TR" sz="1000" spc="0" dirty="0" err="1">
                          <a:effectLst/>
                        </a:rPr>
                        <a:t>employer</a:t>
                      </a:r>
                      <a:r>
                        <a:rPr lang="tr-TR" sz="1000" spc="0" dirty="0">
                          <a:effectLst/>
                        </a:rPr>
                        <a:t>. </a:t>
                      </a:r>
                      <a:r>
                        <a:rPr lang="tr-TR" sz="1000" spc="0" dirty="0" err="1">
                          <a:effectLst/>
                        </a:rPr>
                        <a:t>In</a:t>
                      </a:r>
                      <a:r>
                        <a:rPr lang="tr-TR" sz="1000" spc="0" dirty="0">
                          <a:effectLst/>
                        </a:rPr>
                        <a:t> </a:t>
                      </a:r>
                      <a:r>
                        <a:rPr lang="tr-TR" sz="1000" spc="0" dirty="0" err="1">
                          <a:effectLst/>
                        </a:rPr>
                        <a:t>fact</a:t>
                      </a:r>
                      <a:r>
                        <a:rPr lang="tr-TR" sz="1000" spc="0" dirty="0">
                          <a:effectLst/>
                        </a:rPr>
                        <a:t>, </a:t>
                      </a:r>
                      <a:r>
                        <a:rPr lang="tr-TR" sz="1000" spc="0" dirty="0" err="1">
                          <a:effectLst/>
                        </a:rPr>
                        <a:t>some</a:t>
                      </a:r>
                      <a:r>
                        <a:rPr lang="tr-TR" sz="1000" spc="0" dirty="0">
                          <a:effectLst/>
                        </a:rPr>
                        <a:t> </a:t>
                      </a:r>
                      <a:r>
                        <a:rPr lang="tr-TR" sz="1000" spc="0" dirty="0" err="1">
                          <a:effectLst/>
                        </a:rPr>
                        <a:t>employment</a:t>
                      </a:r>
                      <a:r>
                        <a:rPr lang="tr-TR" sz="1000" spc="0" dirty="0">
                          <a:effectLst/>
                        </a:rPr>
                        <a:t> </a:t>
                      </a:r>
                      <a:r>
                        <a:rPr lang="tr-TR" sz="1000" spc="0" dirty="0" err="1">
                          <a:effectLst/>
                        </a:rPr>
                        <a:t>agreements</a:t>
                      </a:r>
                      <a:r>
                        <a:rPr lang="tr-TR" sz="1000" spc="0" dirty="0">
                          <a:effectLst/>
                        </a:rPr>
                        <a:t> </a:t>
                      </a:r>
                      <a:r>
                        <a:rPr lang="tr-TR" sz="1000" spc="0" dirty="0" err="1">
                          <a:effectLst/>
                        </a:rPr>
                        <a:t>will</a:t>
                      </a:r>
                      <a:r>
                        <a:rPr lang="tr-TR" sz="1000" spc="0" dirty="0">
                          <a:effectLst/>
                        </a:rPr>
                        <a:t> </a:t>
                      </a:r>
                      <a:r>
                        <a:rPr lang="tr-TR" sz="1000" spc="0" dirty="0" err="1">
                          <a:effectLst/>
                        </a:rPr>
                        <a:t>include</a:t>
                      </a:r>
                      <a:r>
                        <a:rPr lang="tr-TR" sz="1000" spc="0" dirty="0">
                          <a:effectLst/>
                        </a:rPr>
                        <a:t> a </a:t>
                      </a:r>
                      <a:r>
                        <a:rPr lang="tr-TR" sz="1000" spc="0" dirty="0" err="1">
                          <a:effectLst/>
                        </a:rPr>
                        <a:t>clause</a:t>
                      </a:r>
                      <a:r>
                        <a:rPr lang="tr-TR" sz="1000" spc="0" dirty="0">
                          <a:effectLst/>
                        </a:rPr>
                        <a:t> </a:t>
                      </a:r>
                      <a:r>
                        <a:rPr lang="tr-TR" sz="1000" spc="0" dirty="0" err="1">
                          <a:effectLst/>
                        </a:rPr>
                        <a:t>restricting</a:t>
                      </a:r>
                      <a:r>
                        <a:rPr lang="tr-TR" sz="1000" spc="0" dirty="0">
                          <a:effectLst/>
                        </a:rPr>
                        <a:t> </a:t>
                      </a:r>
                      <a:r>
                        <a:rPr lang="tr-TR" sz="1000" spc="0" dirty="0" err="1">
                          <a:effectLst/>
                        </a:rPr>
                        <a:t>employees</a:t>
                      </a:r>
                      <a:r>
                        <a:rPr lang="tr-TR" sz="1000" spc="0" dirty="0">
                          <a:effectLst/>
                        </a:rPr>
                        <a:t>' </a:t>
                      </a:r>
                      <a:r>
                        <a:rPr lang="tr-TR" sz="1000" spc="0" dirty="0" err="1">
                          <a:effectLst/>
                        </a:rPr>
                        <a:t>use</a:t>
                      </a:r>
                      <a:r>
                        <a:rPr lang="tr-TR" sz="1000" spc="0" dirty="0">
                          <a:effectLst/>
                        </a:rPr>
                        <a:t> </a:t>
                      </a:r>
                      <a:r>
                        <a:rPr lang="tr-TR" sz="1000" spc="0" dirty="0" err="1">
                          <a:effectLst/>
                        </a:rPr>
                        <a:t>and</a:t>
                      </a:r>
                      <a:r>
                        <a:rPr lang="tr-TR" sz="1000" spc="0" dirty="0">
                          <a:effectLst/>
                        </a:rPr>
                        <a:t> </a:t>
                      </a:r>
                      <a:r>
                        <a:rPr lang="tr-TR" sz="1000" spc="0" dirty="0" err="1">
                          <a:effectLst/>
                        </a:rPr>
                        <a:t>dissemination</a:t>
                      </a:r>
                      <a:r>
                        <a:rPr lang="tr-TR" sz="1000" spc="0" dirty="0">
                          <a:effectLst/>
                        </a:rPr>
                        <a:t> of </a:t>
                      </a:r>
                      <a:r>
                        <a:rPr lang="tr-TR" sz="1000" spc="0" dirty="0" err="1">
                          <a:effectLst/>
                        </a:rPr>
                        <a:t>company-owned</a:t>
                      </a:r>
                      <a:r>
                        <a:rPr lang="tr-TR" sz="1000" spc="0" dirty="0">
                          <a:effectLst/>
                        </a:rPr>
                        <a:t> </a:t>
                      </a:r>
                      <a:r>
                        <a:rPr lang="tr-TR" sz="1000" spc="0" dirty="0" err="1">
                          <a:effectLst/>
                        </a:rPr>
                        <a:t>confidential</a:t>
                      </a:r>
                      <a:r>
                        <a:rPr lang="tr-TR" sz="1000" spc="0" dirty="0">
                          <a:effectLst/>
                        </a:rPr>
                        <a:t> </a:t>
                      </a:r>
                      <a:r>
                        <a:rPr lang="tr-TR" sz="1000" spc="0" dirty="0" err="1">
                          <a:effectLst/>
                        </a:rPr>
                        <a:t>information</a:t>
                      </a:r>
                      <a:r>
                        <a:rPr lang="tr-TR" sz="1000" spc="0" dirty="0">
                          <a:effectLst/>
                        </a:rPr>
                        <a:t>.</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189465">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Responsible/Authorised personnel in both parties.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r h="22125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Agreements are prepared and written according to European Business Law.</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4"/>
                  </a:ext>
                </a:extLst>
              </a:tr>
              <a:tr h="1136789">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To define both partied who would sig the NDA </a:t>
                      </a:r>
                      <a:br>
                        <a:rPr lang="tr-TR" sz="1000" spc="0">
                          <a:effectLst/>
                        </a:rPr>
                      </a:br>
                      <a:r>
                        <a:rPr lang="tr-TR" sz="1000" spc="0">
                          <a:effectLst/>
                        </a:rPr>
                        <a:t>To write items of agreement according to scope of NDA</a:t>
                      </a:r>
                      <a:br>
                        <a:rPr lang="tr-TR" sz="1000" spc="0">
                          <a:effectLst/>
                        </a:rPr>
                      </a:br>
                      <a:r>
                        <a:rPr lang="tr-TR" sz="1000" spc="0">
                          <a:effectLst/>
                        </a:rPr>
                        <a:t>Reviewing agreement by decision maker then getting approval</a:t>
                      </a:r>
                      <a:br>
                        <a:rPr lang="tr-TR" sz="1000" spc="0">
                          <a:effectLst/>
                        </a:rPr>
                      </a:br>
                      <a:r>
                        <a:rPr lang="tr-TR" sz="1000" spc="0">
                          <a:effectLst/>
                        </a:rPr>
                        <a:t>Sharing NDA each other </a:t>
                      </a:r>
                      <a:br>
                        <a:rPr lang="tr-TR" sz="1000" spc="0">
                          <a:effectLst/>
                        </a:rPr>
                      </a:br>
                      <a:r>
                        <a:rPr lang="tr-TR" sz="1000" spc="0">
                          <a:effectLst/>
                        </a:rPr>
                        <a:t>Send feedback to ModelWriter system if any change apply on NDA </a:t>
                      </a:r>
                      <a:br>
                        <a:rPr lang="tr-TR" sz="1000" spc="0">
                          <a:effectLst/>
                        </a:rPr>
                      </a:br>
                      <a:r>
                        <a:rPr lang="tr-TR" sz="1000" spc="0">
                          <a:effectLst/>
                        </a:rPr>
                        <a:t>Sahepen final version of NDA then signing by both parties </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5"/>
                  </a:ext>
                </a:extLst>
              </a:tr>
              <a:tr h="467298">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After sharing NDA, both parties sign without any change and no feedback imzalanması.</a:t>
                      </a:r>
                      <a:br>
                        <a:rPr lang="tr-TR" sz="1000" spc="0">
                          <a:effectLst/>
                        </a:rPr>
                      </a:br>
                      <a:r>
                        <a:rPr lang="tr-TR" sz="1000" spc="0">
                          <a:effectLst/>
                        </a:rPr>
                        <a:t>Cancellation of NDA</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6"/>
                  </a:ext>
                </a:extLst>
              </a:tr>
              <a:tr h="302385">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Different</a:t>
                      </a:r>
                      <a:r>
                        <a:rPr lang="tr-TR" sz="1000" spc="0" dirty="0">
                          <a:effectLst/>
                        </a:rPr>
                        <a:t> </a:t>
                      </a:r>
                      <a:r>
                        <a:rPr lang="tr-TR" sz="1000" spc="0" dirty="0" err="1">
                          <a:effectLst/>
                        </a:rPr>
                        <a:t>laws</a:t>
                      </a:r>
                      <a:r>
                        <a:rPr lang="tr-TR" sz="1000" spc="0" dirty="0">
                          <a:effectLst/>
                        </a:rPr>
                        <a:t> </a:t>
                      </a:r>
                      <a:r>
                        <a:rPr lang="tr-TR" sz="1000" spc="0" dirty="0" err="1">
                          <a:effectLst/>
                        </a:rPr>
                        <a:t>could</a:t>
                      </a:r>
                      <a:r>
                        <a:rPr lang="tr-TR" sz="1000" spc="0" dirty="0">
                          <a:effectLst/>
                        </a:rPr>
                        <a:t> be </a:t>
                      </a:r>
                      <a:r>
                        <a:rPr lang="tr-TR" sz="1000" spc="0" dirty="0" err="1">
                          <a:effectLst/>
                        </a:rPr>
                        <a:t>applied</a:t>
                      </a:r>
                      <a:r>
                        <a:rPr lang="tr-TR" sz="1000" spc="0" dirty="0">
                          <a:effectLst/>
                        </a:rPr>
                        <a:t> in </a:t>
                      </a:r>
                      <a:r>
                        <a:rPr lang="tr-TR" sz="1000" spc="0" dirty="0" err="1">
                          <a:effectLst/>
                        </a:rPr>
                        <a:t>out</a:t>
                      </a:r>
                      <a:r>
                        <a:rPr lang="tr-TR" sz="1000" spc="0" dirty="0">
                          <a:effectLst/>
                        </a:rPr>
                        <a:t> of </a:t>
                      </a:r>
                      <a:r>
                        <a:rPr lang="tr-TR" sz="1000" spc="0" dirty="0" err="1">
                          <a:effectLst/>
                        </a:rPr>
                        <a:t>European</a:t>
                      </a:r>
                      <a:r>
                        <a:rPr lang="tr-TR" sz="1000" spc="0" dirty="0">
                          <a:effectLst/>
                        </a:rPr>
                        <a:t> </a:t>
                      </a:r>
                      <a:r>
                        <a:rPr lang="tr-TR" sz="1000" spc="0" dirty="0" err="1">
                          <a:effectLst/>
                        </a:rPr>
                        <a:t>Union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6329691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smtClean="0"/>
              <a:t>ModelWriter Plug-in </a:t>
            </a:r>
            <a:r>
              <a:rPr lang="tr-TR" dirty="0" err="1" smtClean="0"/>
              <a:t>for</a:t>
            </a:r>
            <a:r>
              <a:rPr lang="tr-TR" dirty="0" smtClean="0"/>
              <a:t> Microsoft Word</a:t>
            </a:r>
            <a:endParaRPr lang="en-US"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196752"/>
            <a:ext cx="8903037" cy="3528392"/>
          </a:xfrm>
        </p:spPr>
      </p:pic>
      <p:sp>
        <p:nvSpPr>
          <p:cNvPr id="8" name="Espace réservé du contenu 2"/>
          <p:cNvSpPr txBox="1">
            <a:spLocks/>
          </p:cNvSpPr>
          <p:nvPr/>
        </p:nvSpPr>
        <p:spPr>
          <a:xfrm>
            <a:off x="468000" y="4797152"/>
            <a:ext cx="8352472" cy="1574848"/>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2" lvl="1" indent="0">
              <a:buFont typeface="Arial" panose="020B0604020202020204" pitchFamily="34" charset="0"/>
              <a:buNone/>
            </a:pPr>
            <a:endParaRPr lang="tr-TR" sz="1600" dirty="0" smtClean="0">
              <a:latin typeface="+mn-lt"/>
            </a:endParaRPr>
          </a:p>
          <a:p>
            <a:pPr marL="360362" lvl="1" indent="0">
              <a:buFont typeface="Arial" panose="020B0604020202020204" pitchFamily="34" charset="0"/>
              <a:buNone/>
            </a:pPr>
            <a:r>
              <a:rPr lang="en-US" sz="1600" dirty="0" smtClean="0">
                <a:latin typeface="+mn-lt"/>
              </a:rPr>
              <a:t>1) </a:t>
            </a:r>
            <a:r>
              <a:rPr lang="tr-TR" sz="1600" dirty="0" smtClean="0">
                <a:latin typeface="+mn-lt"/>
              </a:rPr>
              <a:t> </a:t>
            </a:r>
            <a:r>
              <a:rPr lang="tr-TR" sz="1600" dirty="0" err="1" smtClean="0">
                <a:latin typeface="+mn-lt"/>
              </a:rPr>
              <a:t>Written</a:t>
            </a:r>
            <a:r>
              <a:rPr lang="tr-TR" sz="1600" dirty="0" smtClean="0">
                <a:latin typeface="+mn-lt"/>
              </a:rPr>
              <a:t> </a:t>
            </a:r>
            <a:r>
              <a:rPr lang="tr-TR" sz="1600" dirty="0" err="1" smtClean="0">
                <a:latin typeface="+mn-lt"/>
              </a:rPr>
              <a:t>text</a:t>
            </a:r>
            <a:r>
              <a:rPr lang="tr-TR" sz="1600" dirty="0" smtClean="0">
                <a:latin typeface="+mn-lt"/>
              </a:rPr>
              <a:t> in main </a:t>
            </a:r>
            <a:r>
              <a:rPr lang="tr-TR" sz="1600" dirty="0" err="1" smtClean="0">
                <a:latin typeface="+mn-lt"/>
              </a:rPr>
              <a:t>window</a:t>
            </a:r>
            <a:r>
              <a:rPr lang="tr-TR" sz="1600" dirty="0" smtClean="0">
                <a:latin typeface="+mn-lt"/>
              </a:rPr>
              <a:t> of </a:t>
            </a:r>
            <a:r>
              <a:rPr lang="tr-TR" sz="1600" dirty="0" err="1" smtClean="0">
                <a:latin typeface="+mn-lt"/>
              </a:rPr>
              <a:t>Ms</a:t>
            </a:r>
            <a:r>
              <a:rPr lang="tr-TR" sz="1600" dirty="0" smtClean="0">
                <a:latin typeface="+mn-lt"/>
              </a:rPr>
              <a:t>-Word</a:t>
            </a:r>
            <a:endParaRPr lang="en-US" sz="1600" dirty="0" smtClean="0">
              <a:latin typeface="+mn-lt"/>
            </a:endParaRPr>
          </a:p>
          <a:p>
            <a:pPr marL="360362" lvl="1" indent="0">
              <a:buFont typeface="Arial" panose="020B0604020202020204" pitchFamily="34" charset="0"/>
              <a:buNone/>
            </a:pPr>
            <a:r>
              <a:rPr lang="en-US" sz="1600" dirty="0" smtClean="0">
                <a:latin typeface="+mn-lt"/>
              </a:rPr>
              <a:t>2) </a:t>
            </a:r>
            <a:r>
              <a:rPr lang="tr-TR" sz="1600" dirty="0" smtClean="0">
                <a:latin typeface="+mn-lt"/>
              </a:rPr>
              <a:t> </a:t>
            </a:r>
            <a:r>
              <a:rPr lang="tr-TR" sz="1600" dirty="0" err="1" smtClean="0">
                <a:latin typeface="+mn-lt"/>
              </a:rPr>
              <a:t>Ribbon</a:t>
            </a:r>
            <a:r>
              <a:rPr lang="tr-TR" sz="1600" dirty="0" smtClean="0">
                <a:latin typeface="+mn-lt"/>
              </a:rPr>
              <a:t> in </a:t>
            </a:r>
            <a:r>
              <a:rPr lang="tr-TR" sz="1600" dirty="0" err="1" smtClean="0">
                <a:latin typeface="+mn-lt"/>
              </a:rPr>
              <a:t>upper</a:t>
            </a:r>
            <a:r>
              <a:rPr lang="tr-TR" sz="1600" dirty="0" smtClean="0">
                <a:latin typeface="+mn-lt"/>
              </a:rPr>
              <a:t> </a:t>
            </a:r>
            <a:r>
              <a:rPr lang="tr-TR" sz="1600" dirty="0" err="1" smtClean="0">
                <a:latin typeface="+mn-lt"/>
              </a:rPr>
              <a:t>menu</a:t>
            </a:r>
            <a:r>
              <a:rPr lang="tr-TR" sz="1600" dirty="0" smtClean="0">
                <a:latin typeface="+mn-lt"/>
              </a:rPr>
              <a:t> </a:t>
            </a:r>
            <a:r>
              <a:rPr lang="tr-TR" sz="1600" dirty="0" err="1" smtClean="0">
                <a:latin typeface="+mn-lt"/>
              </a:rPr>
              <a:t>tabs</a:t>
            </a:r>
            <a:endParaRPr lang="en-US" sz="1600" dirty="0" smtClean="0">
              <a:latin typeface="+mn-lt"/>
            </a:endParaRPr>
          </a:p>
          <a:p>
            <a:pPr marL="360362" lvl="1" indent="0">
              <a:buFont typeface="Arial" panose="020B0604020202020204" pitchFamily="34" charset="0"/>
              <a:buNone/>
            </a:pPr>
            <a:r>
              <a:rPr lang="en-US" sz="1600" dirty="0" smtClean="0">
                <a:latin typeface="+mn-lt"/>
              </a:rPr>
              <a:t>3) </a:t>
            </a:r>
            <a:r>
              <a:rPr lang="tr-TR" sz="1600" dirty="0" smtClean="0">
                <a:latin typeface="+mn-lt"/>
              </a:rPr>
              <a:t> Action </a:t>
            </a:r>
            <a:r>
              <a:rPr lang="tr-TR" sz="1600" dirty="0" err="1" smtClean="0">
                <a:latin typeface="+mn-lt"/>
              </a:rPr>
              <a:t>Pane</a:t>
            </a:r>
            <a:r>
              <a:rPr lang="tr-TR" sz="1600" dirty="0" smtClean="0">
                <a:latin typeface="+mn-lt"/>
              </a:rPr>
              <a:t> on </a:t>
            </a:r>
            <a:r>
              <a:rPr lang="tr-TR" sz="1600" dirty="0" err="1" smtClean="0">
                <a:latin typeface="+mn-lt"/>
              </a:rPr>
              <a:t>left-hand</a:t>
            </a:r>
            <a:r>
              <a:rPr lang="tr-TR" sz="1600" dirty="0" smtClean="0">
                <a:latin typeface="+mn-lt"/>
              </a:rPr>
              <a:t> </a:t>
            </a:r>
            <a:r>
              <a:rPr lang="tr-TR" sz="1600" dirty="0" err="1" smtClean="0">
                <a:latin typeface="+mn-lt"/>
              </a:rPr>
              <a:t>side</a:t>
            </a:r>
            <a:endParaRPr lang="en-US" sz="1600" dirty="0" smtClean="0">
              <a:latin typeface="+mn-lt"/>
            </a:endParaRPr>
          </a:p>
        </p:txBody>
      </p:sp>
      <p:sp>
        <p:nvSpPr>
          <p:cNvPr id="10" name="Gözyaşı Damlası 9"/>
          <p:cNvSpPr/>
          <p:nvPr/>
        </p:nvSpPr>
        <p:spPr>
          <a:xfrm>
            <a:off x="2339752" y="1772816"/>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2</a:t>
            </a:r>
            <a:endParaRPr lang="tr-TR" dirty="0"/>
          </a:p>
        </p:txBody>
      </p:sp>
      <p:sp>
        <p:nvSpPr>
          <p:cNvPr id="11" name="Gözyaşı Damlası 10"/>
          <p:cNvSpPr/>
          <p:nvPr/>
        </p:nvSpPr>
        <p:spPr>
          <a:xfrm>
            <a:off x="755576" y="4219043"/>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a:t>3</a:t>
            </a:r>
          </a:p>
        </p:txBody>
      </p:sp>
      <p:sp>
        <p:nvSpPr>
          <p:cNvPr id="12" name="Gözyaşı Damlası 11"/>
          <p:cNvSpPr/>
          <p:nvPr/>
        </p:nvSpPr>
        <p:spPr>
          <a:xfrm>
            <a:off x="4251813" y="4363059"/>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1</a:t>
            </a:r>
          </a:p>
        </p:txBody>
      </p:sp>
    </p:spTree>
    <p:extLst>
      <p:ext uri="{BB962C8B-B14F-4D97-AF65-F5344CB8AC3E}">
        <p14:creationId xmlns:p14="http://schemas.microsoft.com/office/powerpoint/2010/main" val="1086204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smtClean="0"/>
              <a:t>Moharram Challanger</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79317" y="1136406"/>
            <a:ext cx="6883473" cy="5586839"/>
          </a:xfrm>
          <a:prstGeom prst="rect">
            <a:avLst/>
          </a:prstGeom>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9.12.2015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9.12.2015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9.12.2015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9.12.2015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9.12.2015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9.12.2015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9.12.2015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3792109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1665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203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6128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372200" y="3583625"/>
            <a:ext cx="2700107"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Product 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64515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167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281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039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56805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195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4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effectLst>
                  <a:outerShdw blurRad="38100" dist="38100" dir="2700000" algn="tl">
                    <a:srgbClr val="000000">
                      <a:alpha val="43137"/>
                    </a:srgbClr>
                  </a:outerShdw>
                </a:effectLst>
              </a:rPr>
              <a:t>SIDP documents explain how to install the aircraft systems and attach them to the structure. They capitalize the best practices &amp; proven technical solutions.</a:t>
            </a:r>
            <a:r>
              <a:rPr lang="en-US" altLang="fr-FR" sz="1600" dirty="0" smtClean="0">
                <a:effectLst>
                  <a:outerShdw blurRad="38100" dist="38100" dir="2700000" algn="tl">
                    <a:srgbClr val="000000">
                      <a:alpha val="43137"/>
                    </a:srgbClr>
                  </a:outerShdw>
                </a:effectLst>
              </a:rPr>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t>
            </a:r>
            <a:r>
              <a:rPr lang="en-US" altLang="fr-FR" sz="1600" b="1" dirty="0" smtClean="0">
                <a:solidFill>
                  <a:srgbClr val="FF0000"/>
                </a:solidFill>
              </a:rPr>
              <a:t>A350 Electrical installation</a:t>
            </a:r>
            <a:r>
              <a:rPr lang="en-US" altLang="fr-FR" sz="1600" dirty="0" smtClean="0"/>
              <a:t>”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039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a:t>
            </a:r>
            <a:r>
              <a:rPr lang="en-US" sz="2400" dirty="0" smtClean="0">
                <a:effectLst>
                  <a:outerShdw blurRad="38100" dist="38100" dir="2700000" algn="tl">
                    <a:srgbClr val="000000">
                      <a:alpha val="43137"/>
                    </a:srgbClr>
                  </a:outerShdw>
                </a:effectLst>
                <a:latin typeface="+mn-lt"/>
                <a:cs typeface="+mn-cs"/>
              </a:rPr>
              <a:t>updating lead times</a:t>
            </a:r>
          </a:p>
          <a:p>
            <a:pPr marL="452438"/>
            <a:endParaRPr lang="en-US" sz="1100" dirty="0" smtClean="0">
              <a:latin typeface="+mn-lt"/>
              <a:cs typeface="+mn-cs"/>
            </a:endParaRPr>
          </a:p>
          <a:p>
            <a:pPr marL="452438"/>
            <a:r>
              <a:rPr lang="en-US" sz="2400" dirty="0" smtClean="0">
                <a:solidFill>
                  <a:srgbClr val="FF0000"/>
                </a:solidFill>
                <a:latin typeface="+mn-lt"/>
                <a:cs typeface="+mn-cs"/>
              </a:rPr>
              <a:t>keep traceability with upstream regulations and requirements and downstream  design models</a:t>
            </a:r>
            <a:endParaRPr lang="en-US" sz="2400" dirty="0">
              <a:solidFill>
                <a:srgbClr val="FF0000"/>
              </a:solidFill>
              <a:latin typeface="+mn-lt"/>
              <a:cs typeface="+mn-cs"/>
            </a:endParaRPr>
          </a:p>
        </p:txBody>
      </p:sp>
    </p:spTree>
    <p:extLst>
      <p:ext uri="{BB962C8B-B14F-4D97-AF65-F5344CB8AC3E}">
        <p14:creationId xmlns:p14="http://schemas.microsoft.com/office/powerpoint/2010/main" val="2338083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2617184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041592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p:nvPr/>
        </p:nvGrpSpPr>
        <p:grpSpPr>
          <a:xfrm>
            <a:off x="6834040" y="2825852"/>
            <a:ext cx="1872208" cy="648072"/>
            <a:chOff x="6048475" y="1224146"/>
            <a:chExt cx="1484454" cy="610689"/>
          </a:xfrm>
        </p:grpSpPr>
        <p:sp>
          <p:nvSpPr>
            <p:cNvPr id="44" name="Rounded Rectangle 4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solidFill>
                  <a:srgbClr val="FF0000"/>
                </a:solidFill>
                <a:effectLst>
                  <a:outerShdw blurRad="38100" dist="38100" dir="2700000" algn="tl">
                    <a:srgbClr val="000000">
                      <a:alpha val="43137"/>
                    </a:srgbClr>
                  </a:outerShdw>
                </a:effectLst>
              </a:rPr>
              <a:t>In </a:t>
            </a:r>
            <a:r>
              <a:rPr lang="en-US" dirty="0">
                <a:solidFill>
                  <a:srgbClr val="FF0000"/>
                </a:solidFill>
                <a:effectLst>
                  <a:outerShdw blurRad="38100" dist="38100" dir="2700000" algn="tl">
                    <a:srgbClr val="000000">
                      <a:alpha val="43137"/>
                    </a:srgbClr>
                  </a:outerShdw>
                </a:effectLst>
              </a:rPr>
              <a:t>our industrial context SIDP are edited using </a:t>
            </a:r>
            <a:r>
              <a:rPr lang="en-US" dirty="0" smtClean="0">
                <a:solidFill>
                  <a:srgbClr val="FF0000"/>
                </a:solidFill>
                <a:effectLst>
                  <a:outerShdw blurRad="38100" dist="38100" dir="2700000" algn="tl">
                    <a:srgbClr val="000000">
                      <a:alpha val="43137"/>
                    </a:srgbClr>
                  </a:outerShdw>
                </a:effectLst>
              </a:rPr>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1833292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05525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662218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1858399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662979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Tree>
    <p:extLst>
      <p:ext uri="{BB962C8B-B14F-4D97-AF65-F5344CB8AC3E}">
        <p14:creationId xmlns:p14="http://schemas.microsoft.com/office/powerpoint/2010/main" val="256566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391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065184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801725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555589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854406" y="2182239"/>
            <a:ext cx="1489985" cy="598689"/>
            <a:chOff x="416217" y="2674666"/>
            <a:chExt cx="1858263" cy="705385"/>
          </a:xfrm>
        </p:grpSpPr>
        <p:sp>
          <p:nvSpPr>
            <p:cNvPr id="89" name="Rounded Rectangle 88"/>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0"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O</a:t>
              </a:r>
              <a:r>
                <a:rPr lang="tr-TR" b="1" dirty="0" smtClean="0"/>
                <a:t>ğuz Yıldız</a:t>
              </a:r>
              <a:endParaRPr lang="en-US" sz="1800" b="1" kern="1200" dirty="0"/>
            </a:p>
          </p:txBody>
        </p:sp>
      </p:grpSp>
      <p:sp>
        <p:nvSpPr>
          <p:cNvPr id="75" name="Straight Connector 3"/>
          <p:cNvSpPr/>
          <p:nvPr/>
        </p:nvSpPr>
        <p:spPr>
          <a:xfrm rot="16200000">
            <a:off x="4180883" y="2277297"/>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29" y="5191396"/>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a:solidFill>
                  <a:schemeClr val="tx1">
                    <a:lumMod val="50000"/>
                    <a:lumOff val="50000"/>
                  </a:schemeClr>
                </a:solidFill>
              </a:rPr>
              <a:t>International Collaboration (through </a:t>
            </a:r>
            <a:r>
              <a:rPr lang="tr-TR" dirty="0" smtClean="0">
                <a:solidFill>
                  <a:schemeClr val="tx1">
                    <a:lumMod val="50000"/>
                    <a:lumOff val="50000"/>
                  </a:schemeClr>
                </a:solidFill>
              </a:rPr>
              <a:t>plugins)</a:t>
            </a:r>
            <a:endParaRPr lang="en-US" dirty="0"/>
          </a:p>
        </p:txBody>
      </p:sp>
      <p:grpSp>
        <p:nvGrpSpPr>
          <p:cNvPr id="7" name="Group 6"/>
          <p:cNvGrpSpPr/>
          <p:nvPr/>
        </p:nvGrpSpPr>
        <p:grpSpPr>
          <a:xfrm>
            <a:off x="665585" y="3766296"/>
            <a:ext cx="8298209" cy="924675"/>
            <a:chOff x="792493" y="4726838"/>
            <a:chExt cx="8298209" cy="924675"/>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ular Callout 37"/>
          <p:cNvSpPr/>
          <p:nvPr/>
        </p:nvSpPr>
        <p:spPr bwMode="auto">
          <a:xfrm>
            <a:off x="652564" y="2253476"/>
            <a:ext cx="2833682" cy="338554"/>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Commercial</a:t>
            </a:r>
            <a:r>
              <a:rPr kumimoji="0" lang="tr-TR" sz="1600" b="1" i="0" u="none" strike="noStrike" cap="none" normalizeH="0" dirty="0" smtClean="0">
                <a:ln>
                  <a:noFill/>
                </a:ln>
                <a:solidFill>
                  <a:schemeClr val="tx1"/>
                </a:solidFill>
                <a:effectLst/>
              </a:rPr>
              <a:t> Product</a:t>
            </a:r>
            <a:endParaRPr kumimoji="0" lang="en-US" sz="1600" b="1" i="0" u="none" strike="noStrike" cap="none" normalizeH="0" baseline="0" dirty="0" smtClean="0">
              <a:ln>
                <a:noFill/>
              </a:ln>
              <a:solidFill>
                <a:schemeClr val="tx1"/>
              </a:solidFill>
              <a:effectLst/>
            </a:endParaRPr>
          </a:p>
        </p:txBody>
      </p:sp>
      <p:grpSp>
        <p:nvGrpSpPr>
          <p:cNvPr id="39" name="Group 38"/>
          <p:cNvGrpSpPr/>
          <p:nvPr/>
        </p:nvGrpSpPr>
        <p:grpSpPr>
          <a:xfrm>
            <a:off x="7254325" y="4690971"/>
            <a:ext cx="1613300" cy="648072"/>
            <a:chOff x="6048475" y="1224146"/>
            <a:chExt cx="1484454" cy="610689"/>
          </a:xfrm>
        </p:grpSpPr>
        <p:sp>
          <p:nvSpPr>
            <p:cNvPr id="46" name="Rounded Rectangle 45"/>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7"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grpSp>
        <p:nvGrpSpPr>
          <p:cNvPr id="64" name="Group 63"/>
          <p:cNvGrpSpPr/>
          <p:nvPr/>
        </p:nvGrpSpPr>
        <p:grpSpPr>
          <a:xfrm>
            <a:off x="4054207" y="1645658"/>
            <a:ext cx="1672531" cy="631214"/>
            <a:chOff x="416217" y="2674666"/>
            <a:chExt cx="1858263" cy="705385"/>
          </a:xfrm>
        </p:grpSpPr>
        <p:sp>
          <p:nvSpPr>
            <p:cNvPr id="65" name="Rounded Rectangle 64"/>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7"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b="1" dirty="0" err="1"/>
                <a:t>Ersan</a:t>
              </a:r>
              <a:r>
                <a:rPr lang="en-US" b="1" dirty="0"/>
                <a:t> </a:t>
              </a:r>
              <a:r>
                <a:rPr lang="en-US" b="1" dirty="0" err="1"/>
                <a:t>Gürdoğan</a:t>
              </a:r>
              <a:endParaRPr lang="en-US" sz="1800" b="1" kern="1200" dirty="0"/>
            </a:p>
          </p:txBody>
        </p:sp>
      </p:grpSp>
      <p:sp>
        <p:nvSpPr>
          <p:cNvPr id="77" name="Straight Connector 3"/>
          <p:cNvSpPr/>
          <p:nvPr/>
        </p:nvSpPr>
        <p:spPr>
          <a:xfrm rot="16200000">
            <a:off x="4360936" y="4000105"/>
            <a:ext cx="710160" cy="0"/>
          </a:xfrm>
          <a:custGeom>
            <a:avLst/>
            <a:gdLst/>
            <a:ahLst/>
            <a:cxnLst/>
            <a:rect l="0" t="0" r="0" b="0"/>
            <a:pathLst>
              <a:path>
                <a:moveTo>
                  <a:pt x="0" y="0"/>
                </a:moveTo>
                <a:lnTo>
                  <a:pt x="7101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78" name="Group 77"/>
          <p:cNvGrpSpPr/>
          <p:nvPr/>
        </p:nvGrpSpPr>
        <p:grpSpPr>
          <a:xfrm>
            <a:off x="4859195" y="5382808"/>
            <a:ext cx="1758454" cy="640734"/>
            <a:chOff x="336684" y="808693"/>
            <a:chExt cx="1758454" cy="640734"/>
          </a:xfrm>
          <a:solidFill>
            <a:srgbClr val="C00000"/>
          </a:solidFill>
        </p:grpSpPr>
        <p:sp>
          <p:nvSpPr>
            <p:cNvPr id="79" name="Rounded Rectangle 78"/>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0"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81" name="Group 80"/>
          <p:cNvGrpSpPr/>
          <p:nvPr/>
        </p:nvGrpSpPr>
        <p:grpSpPr>
          <a:xfrm>
            <a:off x="4445541" y="4884581"/>
            <a:ext cx="1758454" cy="640734"/>
            <a:chOff x="336684" y="808693"/>
            <a:chExt cx="1758454" cy="640734"/>
          </a:xfrm>
          <a:solidFill>
            <a:srgbClr val="C00000"/>
          </a:solidFill>
        </p:grpSpPr>
        <p:sp>
          <p:nvSpPr>
            <p:cNvPr id="82" name="Rounded Rectangle 81"/>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3"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pSp>
        <p:nvGrpSpPr>
          <p:cNvPr id="59" name="Group 58"/>
          <p:cNvGrpSpPr/>
          <p:nvPr/>
        </p:nvGrpSpPr>
        <p:grpSpPr>
          <a:xfrm>
            <a:off x="3635896" y="4370604"/>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grpSp>
        <p:nvGrpSpPr>
          <p:cNvPr id="68" name="Group 67"/>
          <p:cNvGrpSpPr/>
          <p:nvPr/>
        </p:nvGrpSpPr>
        <p:grpSpPr>
          <a:xfrm>
            <a:off x="6926117" y="4210388"/>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pic>
        <p:nvPicPr>
          <p:cNvPr id="86"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6">
            <a:extLst>
              <a:ext uri="{28A0092B-C50C-407E-A947-70E740481C1C}">
                <a14:useLocalDpi xmlns:a14="http://schemas.microsoft.com/office/drawing/2010/main" val="0"/>
              </a:ext>
            </a:extLst>
          </a:blip>
          <a:srcRect t="24025" b="30158"/>
          <a:stretch/>
        </p:blipFill>
        <p:spPr bwMode="auto">
          <a:xfrm>
            <a:off x="5885150" y="1559538"/>
            <a:ext cx="952500" cy="2880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7" name="Diagram 86"/>
          <p:cNvGraphicFramePr/>
          <p:nvPr>
            <p:extLst>
              <p:ext uri="{D42A27DB-BD31-4B8C-83A1-F6EECF244321}">
                <p14:modId xmlns:p14="http://schemas.microsoft.com/office/powerpoint/2010/main" val="691867847"/>
              </p:ext>
            </p:extLst>
          </p:nvPr>
        </p:nvGraphicFramePr>
        <p:xfrm>
          <a:off x="490214" y="2422753"/>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1" name="Group 90"/>
          <p:cNvGrpSpPr/>
          <p:nvPr/>
        </p:nvGrpSpPr>
        <p:grpSpPr>
          <a:xfrm>
            <a:off x="3419545" y="1169719"/>
            <a:ext cx="1672531" cy="631214"/>
            <a:chOff x="416217" y="2674666"/>
            <a:chExt cx="1858263" cy="705385"/>
          </a:xfrm>
        </p:grpSpPr>
        <p:sp>
          <p:nvSpPr>
            <p:cNvPr id="92" name="Rounded Rectangle 91"/>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3" name="Rounded Rectangle 4"/>
            <p:cNvSpPr txBox="1"/>
            <p:nvPr/>
          </p:nvSpPr>
          <p:spPr>
            <a:xfrm>
              <a:off x="450651" y="2709099"/>
              <a:ext cx="1789395" cy="6365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Taşkın Kızıl</a:t>
              </a:r>
              <a:endParaRPr lang="en-US" sz="1800" b="1" kern="1200" dirty="0"/>
            </a:p>
          </p:txBody>
        </p:sp>
      </p:grpSp>
    </p:spTree>
    <p:extLst>
      <p:ext uri="{BB962C8B-B14F-4D97-AF65-F5344CB8AC3E}">
        <p14:creationId xmlns:p14="http://schemas.microsoft.com/office/powerpoint/2010/main" val="255140036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124323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63027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366289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2014-2/2015-1 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tr-TR" dirty="0" smtClean="0"/>
              <a:t>Doç. Dr</a:t>
            </a:r>
            <a:r>
              <a:rPr lang="en-US" dirty="0" smtClean="0"/>
              <a:t>. </a:t>
            </a:r>
            <a:r>
              <a:rPr lang="en-US" dirty="0" err="1" smtClean="0"/>
              <a:t>Geylani</a:t>
            </a:r>
            <a:r>
              <a:rPr lang="en-US" dirty="0" smtClean="0"/>
              <a:t> Karda</a:t>
            </a:r>
            <a:r>
              <a:rPr lang="tr-TR" dirty="0" smtClean="0"/>
              <a:t>ş</a:t>
            </a:r>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3" y="1315472"/>
            <a:ext cx="4032447"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p>
          <a:p>
            <a:pPr lvl="1">
              <a:buFont typeface="Wingdings" panose="05000000000000000000" pitchFamily="2" charset="2"/>
              <a:buChar char="§"/>
            </a:pPr>
            <a:r>
              <a:rPr lang="tr-TR" dirty="0" smtClean="0"/>
              <a:t>Yard. Dr</a:t>
            </a:r>
            <a:r>
              <a:rPr lang="en-US" dirty="0" smtClean="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79"/>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smtClean="0"/>
              <a:t>Agenda - Doç.Dr. TANSEL ÖZYER </a:t>
            </a:r>
            <a:endParaRPr lang="en-US" dirty="0"/>
          </a:p>
        </p:txBody>
      </p:sp>
      <p:sp>
        <p:nvSpPr>
          <p:cNvPr id="7" name="Content Placeholder 6"/>
          <p:cNvSpPr>
            <a:spLocks noGrp="1"/>
          </p:cNvSpPr>
          <p:nvPr>
            <p:ph idx="1"/>
          </p:nvPr>
        </p:nvSpPr>
        <p:spPr>
          <a:xfrm>
            <a:off x="539552" y="1196752"/>
            <a:ext cx="8280920" cy="5040560"/>
          </a:xfrm>
        </p:spPr>
        <p:txBody>
          <a:bodyPr/>
          <a:lstStyle/>
          <a:p>
            <a:pPr marL="457200" indent="-457200">
              <a:buFont typeface="+mj-lt"/>
              <a:buAutoNum type="arabicPeriod"/>
            </a:pPr>
            <a:r>
              <a:rPr lang="en-US" sz="1800" dirty="0" smtClean="0">
                <a:solidFill>
                  <a:schemeClr val="accent3"/>
                </a:solidFill>
              </a:rPr>
              <a:t>Overview of the project </a:t>
            </a:r>
            <a:r>
              <a:rPr lang="en-US" sz="1800" dirty="0" smtClean="0"/>
              <a:t>(</a:t>
            </a:r>
            <a:r>
              <a:rPr lang="tr-TR" sz="1800" dirty="0" smtClean="0"/>
              <a:t>25</a:t>
            </a:r>
            <a:r>
              <a:rPr lang="en-US" sz="1800" dirty="0" smtClean="0"/>
              <a:t>min) [</a:t>
            </a:r>
            <a:r>
              <a:rPr lang="en-US" sz="1800" dirty="0" smtClean="0"/>
              <a:t>0</a:t>
            </a:r>
            <a:r>
              <a:rPr lang="tr-TR" sz="1800" dirty="0"/>
              <a:t>9</a:t>
            </a:r>
            <a:r>
              <a:rPr lang="en-US" sz="1800" dirty="0" smtClean="0"/>
              <a:t>:</a:t>
            </a:r>
            <a:r>
              <a:rPr lang="tr-TR" sz="1800" dirty="0" smtClean="0"/>
              <a:t>45</a:t>
            </a:r>
            <a:r>
              <a:rPr lang="en-US" sz="1800" dirty="0" smtClean="0"/>
              <a:t> - </a:t>
            </a:r>
            <a:r>
              <a:rPr lang="tr-TR" sz="1800" dirty="0" smtClean="0"/>
              <a:t>10</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Progress Status per W</a:t>
            </a:r>
            <a:r>
              <a:rPr lang="tr-TR" sz="1800" dirty="0" smtClean="0">
                <a:solidFill>
                  <a:schemeClr val="accent3"/>
                </a:solidFill>
              </a:rPr>
              <a:t>ork </a:t>
            </a:r>
            <a:r>
              <a:rPr lang="en-US" sz="1800" dirty="0" smtClean="0">
                <a:solidFill>
                  <a:schemeClr val="accent3"/>
                </a:solidFill>
              </a:rPr>
              <a:t>P</a:t>
            </a:r>
            <a:r>
              <a:rPr lang="tr-TR" sz="1800" dirty="0" smtClean="0">
                <a:solidFill>
                  <a:schemeClr val="accent3"/>
                </a:solidFill>
              </a:rPr>
              <a:t>ackage</a:t>
            </a:r>
            <a:r>
              <a:rPr lang="en-US" sz="1800" dirty="0" smtClean="0">
                <a:solidFill>
                  <a:schemeClr val="accent3"/>
                </a:solidFill>
              </a:rPr>
              <a:t> </a:t>
            </a:r>
            <a:r>
              <a:rPr lang="en-US" sz="1800" dirty="0" smtClean="0"/>
              <a:t>(</a:t>
            </a:r>
            <a:r>
              <a:rPr lang="tr-TR" sz="1800" dirty="0" smtClean="0"/>
              <a:t>30 </a:t>
            </a:r>
            <a:r>
              <a:rPr lang="en-US" sz="1800" dirty="0" smtClean="0"/>
              <a:t>min) </a:t>
            </a:r>
            <a:r>
              <a:rPr lang="en-US" sz="1800" dirty="0" smtClean="0"/>
              <a:t>[</a:t>
            </a:r>
            <a:r>
              <a:rPr lang="tr-TR" sz="1800" dirty="0" smtClean="0"/>
              <a:t>10</a:t>
            </a:r>
            <a:r>
              <a:rPr lang="en-US" sz="1800" dirty="0" smtClean="0"/>
              <a:t>:</a:t>
            </a:r>
            <a:r>
              <a:rPr lang="tr-TR" sz="1800" dirty="0" smtClean="0"/>
              <a:t>10</a:t>
            </a:r>
            <a:r>
              <a:rPr lang="en-US" sz="1800" dirty="0" smtClean="0"/>
              <a:t> - </a:t>
            </a:r>
            <a:r>
              <a:rPr lang="tr-TR" sz="1800" dirty="0" smtClean="0"/>
              <a:t>10</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Use-cases and exploitation prospects </a:t>
            </a:r>
            <a:r>
              <a:rPr lang="en-US" sz="1800" dirty="0" smtClean="0"/>
              <a:t>(</a:t>
            </a:r>
            <a:r>
              <a:rPr lang="tr-TR" sz="1800" dirty="0" smtClean="0"/>
              <a:t>30 </a:t>
            </a:r>
            <a:r>
              <a:rPr lang="en-US" sz="1800" dirty="0" smtClean="0"/>
              <a:t>min) </a:t>
            </a:r>
            <a:r>
              <a:rPr lang="en-US" sz="1800" dirty="0" smtClean="0"/>
              <a:t>[</a:t>
            </a:r>
            <a:r>
              <a:rPr lang="tr-TR" sz="1800" dirty="0" smtClean="0"/>
              <a:t>10</a:t>
            </a:r>
            <a:r>
              <a:rPr lang="en-US" sz="1800" dirty="0" smtClean="0"/>
              <a:t>:</a:t>
            </a:r>
            <a:r>
              <a:rPr lang="tr-TR" sz="1800" dirty="0" smtClean="0"/>
              <a:t>40</a:t>
            </a:r>
            <a:r>
              <a:rPr lang="en-US" sz="1800" dirty="0" smtClean="0"/>
              <a:t> - </a:t>
            </a:r>
            <a:r>
              <a:rPr lang="en-US" sz="1800" dirty="0" smtClean="0"/>
              <a:t>1</a:t>
            </a:r>
            <a:r>
              <a:rPr lang="tr-TR" sz="1800" dirty="0" smtClean="0"/>
              <a:t>1</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Demonstrations of the</a:t>
            </a:r>
            <a:r>
              <a:rPr lang="tr-TR" sz="1800" dirty="0" smtClean="0">
                <a:solidFill>
                  <a:schemeClr val="accent3"/>
                </a:solidFill>
              </a:rPr>
              <a:t> Software Deliverables </a:t>
            </a:r>
            <a:r>
              <a:rPr lang="en-US" sz="1800" dirty="0" smtClean="0"/>
              <a:t>(30 min) [</a:t>
            </a:r>
            <a:r>
              <a:rPr lang="en-US" sz="1800" dirty="0" smtClean="0"/>
              <a:t>1</a:t>
            </a:r>
            <a:r>
              <a:rPr lang="tr-TR" sz="1800" dirty="0"/>
              <a:t>1</a:t>
            </a:r>
            <a:r>
              <a:rPr lang="en-US" sz="1800" dirty="0" smtClean="0"/>
              <a:t>:</a:t>
            </a:r>
            <a:r>
              <a:rPr lang="tr-TR" sz="1800" dirty="0" smtClean="0"/>
              <a:t>10</a:t>
            </a:r>
            <a:r>
              <a:rPr lang="en-US" sz="1800" dirty="0" smtClean="0"/>
              <a:t> - </a:t>
            </a:r>
            <a:r>
              <a:rPr lang="en-US" sz="1800" dirty="0" smtClean="0"/>
              <a:t>1</a:t>
            </a:r>
            <a:r>
              <a:rPr lang="tr-TR" sz="1800" dirty="0"/>
              <a:t>1</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a:t>
            </a:r>
            <a:r>
              <a:rPr lang="en-US" sz="1800" dirty="0" smtClean="0"/>
              <a:t>1</a:t>
            </a:r>
            <a:r>
              <a:rPr lang="tr-TR" sz="1800" dirty="0"/>
              <a:t>1</a:t>
            </a:r>
            <a:r>
              <a:rPr lang="en-US" sz="1800" dirty="0" smtClean="0"/>
              <a:t>:</a:t>
            </a:r>
            <a:r>
              <a:rPr lang="tr-TR" sz="1800" dirty="0" smtClean="0"/>
              <a:t>40</a:t>
            </a:r>
            <a:r>
              <a:rPr lang="en-US" sz="1800" dirty="0" smtClean="0"/>
              <a:t> - </a:t>
            </a:r>
            <a:r>
              <a:rPr lang="en-US" sz="1800" dirty="0" smtClean="0"/>
              <a:t>1</a:t>
            </a:r>
            <a:r>
              <a:rPr lang="tr-TR" sz="1800" dirty="0"/>
              <a:t>1</a:t>
            </a:r>
            <a:r>
              <a:rPr lang="en-US" sz="1800" dirty="0" smtClean="0"/>
              <a:t>:</a:t>
            </a:r>
            <a:r>
              <a:rPr lang="tr-TR" sz="1800" dirty="0" smtClean="0"/>
              <a:t>45</a:t>
            </a:r>
            <a:r>
              <a:rPr lang="en-US" sz="1800" dirty="0" smtClean="0"/>
              <a:t>]</a:t>
            </a:r>
            <a:endParaRPr lang="tr-TR" sz="1800" dirty="0"/>
          </a:p>
          <a:p>
            <a:pPr marL="457200" indent="-457200">
              <a:buFont typeface="+mj-lt"/>
              <a:buAutoNum type="arabicPeriod"/>
            </a:pPr>
            <a:r>
              <a:rPr lang="en-US" sz="1800" dirty="0" smtClean="0"/>
              <a:t>ITEA -EUREKA Review Meeting Conclusions &amp; Actions </a:t>
            </a:r>
            <a:endParaRPr lang="tr-TR" sz="1800" dirty="0"/>
          </a:p>
          <a:p>
            <a:pPr marL="457200" indent="-457200">
              <a:buFont typeface="+mj-lt"/>
              <a:buAutoNum type="arabicPeriod"/>
            </a:pPr>
            <a:r>
              <a:rPr lang="tr-TR" sz="1800" dirty="0" smtClean="0"/>
              <a:t>Financial Assesments of Turkish Consortium </a:t>
            </a:r>
          </a:p>
          <a:p>
            <a:pPr marL="457200" indent="-457200">
              <a:buFont typeface="+mj-lt"/>
              <a:buAutoNum type="arabicPeriod"/>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457200" indent="-457200">
              <a:buFont typeface="+mj-lt"/>
              <a:buAutoNum type="arabicPeriod"/>
            </a:pPr>
            <a:r>
              <a:rPr lang="en-US" sz="1800" dirty="0" smtClean="0">
                <a:solidFill>
                  <a:schemeClr val="accent3"/>
                </a:solidFill>
              </a:rPr>
              <a:t>Demonstrations </a:t>
            </a:r>
            <a:r>
              <a:rPr lang="en-US" sz="1800" dirty="0">
                <a:solidFill>
                  <a:schemeClr val="accent3"/>
                </a:solidFill>
              </a:rPr>
              <a:t>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endParaRPr lang="tr-TR" sz="1800" dirty="0" smtClean="0"/>
          </a:p>
          <a:p>
            <a:pPr marL="457200" indent="-457200">
              <a:buFont typeface="+mj-lt"/>
              <a:buAutoNum type="arabicPeriod"/>
            </a:pPr>
            <a:r>
              <a:rPr lang="en-US" sz="1800" dirty="0" smtClean="0"/>
              <a:t>ITEA </a:t>
            </a:r>
            <a:r>
              <a:rPr lang="en-US" sz="1800" dirty="0"/>
              <a:t>-EUREKA Review Meeting Conclusions &amp; Actions </a:t>
            </a:r>
            <a:endParaRPr lang="tr-TR" sz="1800" dirty="0" smtClean="0"/>
          </a:p>
          <a:p>
            <a:pPr marL="457200" indent="-457200">
              <a:buFont typeface="+mj-lt"/>
              <a:buAutoNum type="arabicPeriod"/>
            </a:pPr>
            <a:r>
              <a:rPr lang="tr-TR" sz="1800" dirty="0" smtClean="0"/>
              <a:t>Financial Assesments of Turkish Consortium </a:t>
            </a:r>
            <a:endParaRPr lang="tr-TR" sz="1800" dirty="0"/>
          </a:p>
          <a:p>
            <a:pPr marL="457200" indent="-457200">
              <a:buFont typeface="+mj-lt"/>
              <a:buAutoNum type="arabicPeriod"/>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39619086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Model and its Instances</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 y="942975"/>
            <a:ext cx="9091744" cy="4972048"/>
          </a:xfrm>
          <a:prstGeom prst="rect">
            <a:avLst/>
          </a:prstGeom>
        </p:spPr>
      </p:pic>
    </p:spTree>
    <p:extLst>
      <p:ext uri="{BB962C8B-B14F-4D97-AF65-F5344CB8AC3E}">
        <p14:creationId xmlns:p14="http://schemas.microsoft.com/office/powerpoint/2010/main" val="19207747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OMG ReqIF ECore Metamodel</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1115088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Java Classes and Interfaces</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30603649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Arbitrary Text Files (markdown...)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10195653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vizualize the trace links?</a:t>
            </a:r>
            <a:br>
              <a:rPr lang="tr-TR" sz="4800" dirty="0" smtClean="0"/>
            </a:br>
            <a:endParaRPr lang="en-US" sz="4800" dirty="0"/>
          </a:p>
        </p:txBody>
      </p:sp>
    </p:spTree>
    <p:extLst>
      <p:ext uri="{BB962C8B-B14F-4D97-AF65-F5344CB8AC3E}">
        <p14:creationId xmlns:p14="http://schemas.microsoft.com/office/powerpoint/2010/main" val="42023264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6485340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model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7837022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source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17520675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Progress on Workpackages</a:t>
            </a:r>
            <a:endParaRPr lang="en-US" sz="4200" dirty="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en-US" dirty="0" smtClean="0"/>
              <a:t>WP1-Industrial </a:t>
            </a:r>
            <a:r>
              <a:rPr lang="tr-TR" dirty="0" smtClean="0"/>
              <a:t>U</a:t>
            </a:r>
            <a:r>
              <a:rPr lang="en-US" dirty="0" smtClean="0"/>
              <a:t>se </a:t>
            </a:r>
            <a:r>
              <a:rPr lang="tr-TR" dirty="0" smtClean="0"/>
              <a:t>C</a:t>
            </a:r>
            <a:r>
              <a:rPr lang="en-US" dirty="0" err="1" smtClean="0"/>
              <a:t>ase</a:t>
            </a:r>
            <a:r>
              <a:rPr lang="tr-TR" dirty="0" smtClean="0"/>
              <a:t>s</a:t>
            </a:r>
            <a:r>
              <a:rPr lang="en-US" dirty="0" smtClean="0"/>
              <a:t> </a:t>
            </a:r>
            <a:r>
              <a:rPr lang="tr-TR" dirty="0" smtClean="0"/>
              <a:t>&amp;</a:t>
            </a:r>
            <a:r>
              <a:rPr lang="en-US" dirty="0" smtClean="0"/>
              <a:t> </a:t>
            </a:r>
            <a:r>
              <a:rPr lang="tr-TR" dirty="0" smtClean="0"/>
              <a:t>R</a:t>
            </a:r>
            <a:r>
              <a:rPr lang="en-US" dirty="0" err="1" smtClean="0"/>
              <a:t>equirements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smtClean="0"/>
              <a:t>HISBIM</a:t>
            </a:r>
            <a:r>
              <a:rPr lang="tr-TR" sz="2200" dirty="0" smtClean="0"/>
              <a:t>, </a:t>
            </a:r>
            <a:r>
              <a:rPr lang="en-US" sz="2200" dirty="0" smtClean="0"/>
              <a:t>UNIT</a:t>
            </a:r>
            <a:r>
              <a:rPr lang="en-US" sz="2200" dirty="0"/>
              <a:t>, KOCSISTEM, AIRBUS, </a:t>
            </a:r>
            <a:r>
              <a:rPr lang="en-US" sz="2200" dirty="0" smtClean="0"/>
              <a:t>OBEO, 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a:t>
            </a:r>
            <a:r>
              <a:rPr lang="tr-TR" dirty="0" smtClean="0"/>
              <a:t>.</a:t>
            </a:r>
            <a:r>
              <a:rPr lang="en-US" dirty="0" smtClean="0"/>
              <a:t>1.</a:t>
            </a:r>
            <a:r>
              <a:rPr lang="tr-TR" dirty="0" smtClean="0"/>
              <a:t>1</a:t>
            </a:r>
            <a:r>
              <a:rPr lang="en-US" dirty="0" smtClean="0"/>
              <a:t> Evaluation </a:t>
            </a:r>
            <a:r>
              <a:rPr lang="en-US" dirty="0"/>
              <a:t>Methods &amp; Tools</a:t>
            </a:r>
            <a:endParaRPr lang="fr-FR" dirty="0"/>
          </a:p>
        </p:txBody>
      </p:sp>
      <p:sp>
        <p:nvSpPr>
          <p:cNvPr id="3" name="Espace réservé du contenu 2"/>
          <p:cNvSpPr>
            <a:spLocks noGrp="1"/>
          </p:cNvSpPr>
          <p:nvPr>
            <p:ph idx="1"/>
          </p:nvPr>
        </p:nvSpPr>
        <p:spPr/>
        <p:txBody>
          <a:bodyPr/>
          <a:lstStyle/>
          <a:p>
            <a:pPr marL="273050" lvl="2" indent="0">
              <a:buNone/>
            </a:pPr>
            <a:r>
              <a:rPr lang="tr-TR" dirty="0" smtClean="0"/>
              <a:t>E</a:t>
            </a:r>
            <a:r>
              <a:rPr lang="en-US" dirty="0" smtClean="0"/>
              <a:t>valuation </a:t>
            </a:r>
            <a:r>
              <a:rPr lang="en-US" dirty="0"/>
              <a:t>should show: </a:t>
            </a:r>
            <a:endParaRPr lang="tr-TR" dirty="0"/>
          </a:p>
          <a:p>
            <a:pPr marL="615950" lvl="2" indent="-342900"/>
            <a:endParaRPr lang="en-US" dirty="0"/>
          </a:p>
          <a:p>
            <a:pPr marL="615950" lvl="2" indent="-342900"/>
            <a:r>
              <a:rPr lang="en-US" dirty="0" smtClean="0"/>
              <a:t>What </a:t>
            </a:r>
            <a:r>
              <a:rPr lang="en-US" dirty="0"/>
              <a:t>actually occurred?</a:t>
            </a:r>
          </a:p>
          <a:p>
            <a:pPr marL="615950" lvl="2" indent="-342900"/>
            <a:r>
              <a:rPr lang="en-US" dirty="0" smtClean="0"/>
              <a:t>Whether </a:t>
            </a:r>
            <a:r>
              <a:rPr lang="en-US" dirty="0"/>
              <a:t>it had an impact, expected or unexpected, and</a:t>
            </a:r>
          </a:p>
          <a:p>
            <a:pPr marL="615950" lvl="2" indent="-342900"/>
            <a:r>
              <a:rPr lang="en-US" dirty="0" smtClean="0"/>
              <a:t>What </a:t>
            </a:r>
            <a:r>
              <a:rPr lang="en-US" dirty="0"/>
              <a:t>links exist between a program and its observed impacts?</a:t>
            </a:r>
          </a:p>
          <a:p>
            <a:pPr marL="273050" lvl="2" indent="0">
              <a:buNone/>
            </a:pPr>
            <a:endParaRPr lang="tr-TR" dirty="0"/>
          </a:p>
          <a:p>
            <a:pPr marL="273050" lvl="2" indent="0">
              <a:buNone/>
            </a:pPr>
            <a:r>
              <a:rPr lang="en-US" dirty="0" smtClean="0"/>
              <a:t>This </a:t>
            </a:r>
            <a:r>
              <a:rPr lang="en-US" dirty="0"/>
              <a:t>will result in D</a:t>
            </a:r>
            <a:r>
              <a:rPr lang="tr-TR" dirty="0"/>
              <a:t>1</a:t>
            </a:r>
            <a:r>
              <a:rPr lang="en-US" dirty="0" smtClean="0"/>
              <a:t>.</a:t>
            </a:r>
            <a:r>
              <a:rPr lang="tr-TR" dirty="0" smtClean="0"/>
              <a:t>1</a:t>
            </a:r>
            <a:r>
              <a:rPr lang="en-US" dirty="0" smtClean="0"/>
              <a:t>.</a:t>
            </a:r>
            <a:r>
              <a:rPr lang="tr-TR" dirty="0"/>
              <a:t>1</a:t>
            </a:r>
            <a:r>
              <a:rPr lang="en-US" dirty="0"/>
              <a:t> Evaluation Methods &amp; Tools</a:t>
            </a:r>
          </a:p>
        </p:txBody>
      </p:sp>
    </p:spTree>
    <p:extLst>
      <p:ext uri="{BB962C8B-B14F-4D97-AF65-F5344CB8AC3E}">
        <p14:creationId xmlns:p14="http://schemas.microsoft.com/office/powerpoint/2010/main" val="11345530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
            </a:r>
            <a:r>
              <a:rPr lang="tr-TR" dirty="0" smtClean="0"/>
              <a:t>1</a:t>
            </a:r>
            <a:r>
              <a:rPr lang="en-US" dirty="0" smtClean="0"/>
              <a:t>.</a:t>
            </a:r>
            <a:r>
              <a:rPr lang="tr-TR" dirty="0"/>
              <a:t>1</a:t>
            </a:r>
            <a:r>
              <a:rPr lang="en-US" dirty="0" smtClean="0"/>
              <a:t>.</a:t>
            </a:r>
            <a:r>
              <a:rPr lang="tr-TR" dirty="0" smtClean="0"/>
              <a:t>1</a:t>
            </a:r>
            <a:r>
              <a:rPr lang="en-US" dirty="0"/>
              <a:t> Evaluation Methods &amp; Tools</a:t>
            </a:r>
          </a:p>
        </p:txBody>
      </p:sp>
      <p:pic>
        <p:nvPicPr>
          <p:cNvPr id="4" name="İçerik Yer Tutucusu 3"/>
          <p:cNvPicPr>
            <a:picLocks noGrp="1"/>
          </p:cNvPicPr>
          <p:nvPr>
            <p:ph idx="1"/>
          </p:nvPr>
        </p:nvPicPr>
        <p:blipFill rotWithShape="1">
          <a:blip r:embed="rId2">
            <a:extLst>
              <a:ext uri="{28A0092B-C50C-407E-A947-70E740481C1C}">
                <a14:useLocalDpi xmlns:a14="http://schemas.microsoft.com/office/drawing/2010/main" val="0"/>
              </a:ext>
            </a:extLst>
          </a:blip>
          <a:srcRect l="16060" r="15398"/>
          <a:stretch/>
        </p:blipFill>
        <p:spPr bwMode="auto">
          <a:xfrm>
            <a:off x="1547664" y="3779346"/>
            <a:ext cx="5522762" cy="2870677"/>
          </a:xfrm>
          <a:prstGeom prst="rect">
            <a:avLst/>
          </a:prstGeom>
          <a:noFill/>
          <a:ln>
            <a:noFill/>
          </a:ln>
          <a:extLst>
            <a:ext uri="{53640926-AAD7-44D8-BBD7-CCE9431645EC}">
              <a14:shadowObscured xmlns:a14="http://schemas.microsoft.com/office/drawing/2010/main"/>
            </a:ext>
          </a:extLst>
        </p:spPr>
      </p:pic>
      <p:sp>
        <p:nvSpPr>
          <p:cNvPr id="5" name="Dikdörtgen 4"/>
          <p:cNvSpPr/>
          <p:nvPr/>
        </p:nvSpPr>
        <p:spPr>
          <a:xfrm>
            <a:off x="550794" y="1268760"/>
            <a:ext cx="8197669" cy="2509598"/>
          </a:xfrm>
          <a:prstGeom prst="rect">
            <a:avLst/>
          </a:prstGeom>
        </p:spPr>
        <p:txBody>
          <a:bodyPr wrap="square">
            <a:spAutoFit/>
          </a:bodyPr>
          <a:lstStyle/>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Methods &amp; Tools should answer the questions below</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are we trying to achieve?</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Is the role of the group to advise or steer the project?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draft the plan (or protocol)?</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collected?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analysed?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write up the final report?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is the time frame</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Usability evaluation with the Use Case Evaluation (UCE) method consists of three overall activities, see Fig. 1: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9736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UNIT </a:t>
            </a:r>
            <a:r>
              <a:rPr lang="en-US" dirty="0"/>
              <a:t>+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en-US" dirty="0" smtClean="0"/>
              <a:t>Public / private status</a:t>
            </a:r>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Git</a:t>
            </a:r>
            <a:r>
              <a:rPr lang="tr-TR" sz="1600" dirty="0" smtClean="0"/>
              <a:t>H</a:t>
            </a:r>
            <a:r>
              <a:rPr lang="en-GB" sz="1600" dirty="0" err="1" smtClean="0"/>
              <a:t>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smtClean="0"/>
              <a:t>Git</a:t>
            </a:r>
            <a:r>
              <a:rPr lang="tr-TR" dirty="0" smtClean="0"/>
              <a:t>H</a:t>
            </a:r>
            <a:r>
              <a:rPr lang="en-GB" dirty="0" err="1" smtClean="0"/>
              <a:t>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a:t>
            </a:r>
            <a:r>
              <a:rPr lang="tr-TR" dirty="0"/>
              <a:t>– GitHub</a:t>
            </a:r>
            <a:br>
              <a:rPr lang="tr-TR" dirty="0"/>
            </a:br>
            <a:r>
              <a:rPr lang="tr-TR" sz="1800" dirty="0" smtClean="0">
                <a:hlinkClick r:id="rId2"/>
              </a:rPr>
              <a:t>https://github.com/ModelWriter/Requirements/issues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82328"/>
            <a:ext cx="5760640" cy="5547921"/>
          </a:xfrm>
        </p:spPr>
      </p:pic>
    </p:spTree>
    <p:extLst>
      <p:ext uri="{BB962C8B-B14F-4D97-AF65-F5344CB8AC3E}">
        <p14:creationId xmlns:p14="http://schemas.microsoft.com/office/powerpoint/2010/main" val="168064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 Waffle.io</a:t>
            </a:r>
            <a:br>
              <a:rPr lang="tr-TR" dirty="0" smtClean="0"/>
            </a:br>
            <a:r>
              <a:rPr lang="tr-TR" sz="1800" dirty="0" smtClean="0">
                <a:hlinkClick r:id="rId2"/>
              </a:rPr>
              <a:t>https://waffle.io/ModelWriter/Requirements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7"/>
          </a:xfrm>
        </p:spPr>
      </p:pic>
    </p:spTree>
    <p:extLst>
      <p:ext uri="{BB962C8B-B14F-4D97-AF65-F5344CB8AC3E}">
        <p14:creationId xmlns:p14="http://schemas.microsoft.com/office/powerpoint/2010/main" val="1859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7"/>
          </a:xfrm>
        </p:spPr>
      </p:pic>
    </p:spTree>
    <p:extLst>
      <p:ext uri="{BB962C8B-B14F-4D97-AF65-F5344CB8AC3E}">
        <p14:creationId xmlns:p14="http://schemas.microsoft.com/office/powerpoint/2010/main" val="33181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402622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82767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696288" cy="828000"/>
          </a:xfrm>
        </p:spPr>
        <p:txBody>
          <a:bodyPr/>
          <a:lstStyle/>
          <a:p>
            <a:r>
              <a:rPr lang="en-US" dirty="0"/>
              <a:t>WP2 - Semantic Parsing and Generation of Documents and Documents </a:t>
            </a:r>
            <a:r>
              <a:rPr lang="en-US" dirty="0" smtClean="0"/>
              <a:t>Components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smtClean="0"/>
              <a:t>Lexicalization: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infopath/2007/PartnerControls"/>
    <ds:schemaRef ds:uri="194ccb06-a9bd-44be-8233-5ea8b0721088"/>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5756</TotalTime>
  <Words>8510</Words>
  <Application>Microsoft Office PowerPoint</Application>
  <PresentationFormat>On-screen Show (4:3)</PresentationFormat>
  <Paragraphs>1313</Paragraphs>
  <Slides>212</Slides>
  <Notes>34</Notes>
  <HiddenSlides>28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212</vt:i4>
      </vt:variant>
    </vt:vector>
  </HeadingPairs>
  <TitlesOfParts>
    <vt:vector size="220" baseType="lpstr">
      <vt:lpstr>Arial Unicode MS</vt:lpstr>
      <vt:lpstr>Arial</vt:lpstr>
      <vt:lpstr>Calibri</vt:lpstr>
      <vt:lpstr>Gill Sans MT</vt:lpstr>
      <vt:lpstr>Times New Roman</vt:lpstr>
      <vt:lpstr>Wingdings</vt:lpstr>
      <vt:lpstr>ITEA 3 PowerPoint template_small</vt:lpstr>
      <vt:lpstr>ModelWriter WP2 SCL_2</vt:lpstr>
      <vt:lpstr>ModelWriter Text &amp; Model-Synchronized Document Engineering Platform</vt:lpstr>
      <vt:lpstr>Introduction and Agenda</vt:lpstr>
      <vt:lpstr>Participants ModelWriter 2014-2/2015-1 Review</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PowerPoint Presentation</vt:lpstr>
      <vt:lpstr>SIDP: System Installation Design Principles</vt:lpstr>
      <vt:lpstr>Context and problem</vt:lpstr>
      <vt:lpstr>Industrial high level needs</vt:lpstr>
      <vt:lpstr>Component classes taxonomy</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(through plugins)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it possible to vizualize the trace links? </vt:lpstr>
      <vt:lpstr>PowerPoint Presentation</vt:lpstr>
      <vt:lpstr>Is it possible to extract knowledge from texts fragments based on a given ontology (model) ?</vt:lpstr>
      <vt:lpstr>PowerPoint Presentation</vt:lpstr>
      <vt:lpstr>What about configuration/formalization of the platform?</vt:lpstr>
      <vt:lpstr>PowerPoint Presentation</vt:lpstr>
      <vt:lpstr>PowerPoint Presentation</vt:lpstr>
      <vt:lpstr>PowerPoint Presentation</vt:lpstr>
      <vt:lpstr>PowerPoint Presentation</vt:lpstr>
      <vt:lpstr>Thank you for your attention We value your opinion and questions.</vt:lpstr>
      <vt:lpstr>2 Progress on Workpackages</vt:lpstr>
      <vt:lpstr>PowerPoint Presentation</vt:lpstr>
      <vt:lpstr>WP1-Industrial Use Cases &amp; Requirements</vt:lpstr>
      <vt:lpstr>T.1.1 Evaluation Methods &amp; Tools</vt:lpstr>
      <vt:lpstr>T.1.1 Evaluation Methods &amp; Tools</vt:lpstr>
      <vt:lpstr>D1.1.1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Requirement Management – GitHub https://github.com/ModelWriter/Requirements/issues</vt:lpstr>
      <vt:lpstr>Requirement Management – Waffle.io https://waffle.io/ModelWriter/Requirements</vt:lpstr>
      <vt:lpstr>User Requirement Document (URD)  &amp; Software Requirement Document (SRD) I</vt:lpstr>
      <vt:lpstr>User Requirement Document (URD)  &amp; Software Requirement Document (SRD) II</vt:lpstr>
      <vt:lpstr>User Requirement Document (URD)  &amp; Software Requirement Document (SRD) III</vt:lpstr>
      <vt:lpstr>T1.8 Technical Risk Assessment</vt:lpstr>
      <vt:lpstr>PowerPoint Presentation</vt:lpstr>
      <vt:lpstr>WP2 - Semantic Parsing and Generation of Documents and Documents Components</vt:lpstr>
      <vt:lpstr>T2.1 Data Collection</vt:lpstr>
      <vt:lpstr>T2.1 Data Collection</vt:lpstr>
      <vt:lpstr>T2.2 Semantic Parsing</vt:lpstr>
      <vt:lpstr>T2.3 Natural Language Generation</vt:lpstr>
      <vt:lpstr>Automatically Creation of Synchronization Links</vt:lpstr>
      <vt:lpstr>Checking the Consistency of Synchronization Links</vt:lpstr>
      <vt:lpstr>Semantic Annotation</vt:lpstr>
      <vt:lpstr>Semantic Annotation</vt:lpstr>
      <vt:lpstr>Semantic Annotation</vt:lpstr>
      <vt:lpstr>Semantic Annotation</vt:lpstr>
      <vt:lpstr>Semantic Annotation</vt:lpstr>
      <vt:lpstr>PowerPoint Presentation</vt:lpstr>
      <vt:lpstr>WP3 - Model to/from Knowledge Base Synchronization Mechanism</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PowerPoint Presentation</vt:lpstr>
      <vt:lpstr>PowerPoint Presentation</vt:lpstr>
      <vt:lpstr>PowerPoint Presentation</vt:lpstr>
      <vt:lpstr>PowerPoint Presentation</vt:lpstr>
      <vt:lpstr>PowerPoint Presentation</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Ontology as a service</vt:lpstr>
      <vt:lpstr>Implemented Services</vt:lpstr>
      <vt:lpstr>PowerPoint Presentation</vt:lpstr>
      <vt:lpstr>WP5 - Overview</vt:lpstr>
      <vt:lpstr>WP5 - Tasks</vt:lpstr>
      <vt:lpstr>T5.1 Communication Management and Infrastructure</vt:lpstr>
      <vt:lpstr>Deliverable Management – GitHub https://github.com/ModelWriter/Deliverables/issues</vt:lpstr>
      <vt:lpstr>Deliverable Management – Waffle.io https://waffle.io/modelwriter/deliverables</vt:lpstr>
      <vt:lpstr>Source Code Management – GitHub, EGit https://github.com/ModelWriter</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ModelWriter Plug-in for Microsoft Word</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823</cp:revision>
  <dcterms:created xsi:type="dcterms:W3CDTF">2014-11-11T13:03:42Z</dcterms:created>
  <dcterms:modified xsi:type="dcterms:W3CDTF">2015-12-09T07:16:55Z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